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147479146" r:id="rId2"/>
    <p:sldId id="2147479147" r:id="rId3"/>
    <p:sldId id="2147479168" r:id="rId4"/>
    <p:sldId id="2147479148" r:id="rId5"/>
    <p:sldId id="2147479149" r:id="rId6"/>
    <p:sldId id="2147479157" r:id="rId7"/>
    <p:sldId id="2147479150" r:id="rId8"/>
    <p:sldId id="2147479162" r:id="rId9"/>
    <p:sldId id="2147479169" r:id="rId10"/>
    <p:sldId id="2147479154" r:id="rId11"/>
    <p:sldId id="2147479158" r:id="rId12"/>
    <p:sldId id="2147479155" r:id="rId13"/>
    <p:sldId id="2147479170" r:id="rId14"/>
    <p:sldId id="2147479161" r:id="rId15"/>
    <p:sldId id="2147479171" r:id="rId16"/>
    <p:sldId id="2147479153" r:id="rId17"/>
    <p:sldId id="2147479151" r:id="rId18"/>
    <p:sldId id="2147479152" r:id="rId19"/>
    <p:sldId id="214747917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04" autoAdjust="0"/>
  </p:normalViewPr>
  <p:slideViewPr>
    <p:cSldViewPr snapToGrid="0">
      <p:cViewPr>
        <p:scale>
          <a:sx n="50" d="100"/>
          <a:sy n="50" d="100"/>
        </p:scale>
        <p:origin x="3576" y="1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B5D6A-8385-478A-B1B8-8241A0002F91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8CF6C-24F5-4233-BBEF-BA71130462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7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98EE6-7638-8B28-173F-147C2330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BD3FE4-4E41-12B3-7266-D6DE699B5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FAF4F-16AF-0CF4-7278-89B23F0F4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FD81F-27E1-4922-EC36-6109DEED0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BAB1E-8CEA-45F6-AF10-770FAE6BF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7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8CF6C-24F5-4233-BBEF-BA711304627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49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8CF6C-24F5-4233-BBEF-BA711304627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56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6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accent3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7" name="MS logo white - EMF" descr="Microsoft logo white text version">
            <a:extLst>
              <a:ext uri="{FF2B5EF4-FFF2-40B4-BE49-F238E27FC236}">
                <a16:creationId xmlns:a16="http://schemas.microsoft.com/office/drawing/2014/main" id="{0FD32619-3819-428A-8565-629596C91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5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6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1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5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2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1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37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5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118.png"/><Relationship Id="rId4" Type="http://schemas.openxmlformats.org/officeDocument/2006/relationships/image" Target="../media/image41.png"/><Relationship Id="rId9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49.png"/><Relationship Id="rId3" Type="http://schemas.microsoft.com/office/2007/relationships/hdphoto" Target="../media/hdphoto9.wdp"/><Relationship Id="rId7" Type="http://schemas.openxmlformats.org/officeDocument/2006/relationships/image" Target="../media/image240.png"/><Relationship Id="rId12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9" Type="http://schemas.openxmlformats.org/officeDocument/2006/relationships/image" Target="../media/image2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40.png"/><Relationship Id="rId7" Type="http://schemas.microsoft.com/office/2007/relationships/hdphoto" Target="../media/hdphoto10.wdp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00.png"/><Relationship Id="rId5" Type="http://schemas.openxmlformats.org/officeDocument/2006/relationships/image" Target="../media/image460.png"/><Relationship Id="rId10" Type="http://schemas.openxmlformats.org/officeDocument/2006/relationships/image" Target="../media/image490.png"/><Relationship Id="rId4" Type="http://schemas.openxmlformats.org/officeDocument/2006/relationships/image" Target="../media/image450.png"/><Relationship Id="rId9" Type="http://schemas.openxmlformats.org/officeDocument/2006/relationships/image" Target="../media/image48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2.png"/><Relationship Id="rId7" Type="http://schemas.openxmlformats.org/officeDocument/2006/relationships/image" Target="../media/image5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0.png"/><Relationship Id="rId5" Type="http://schemas.openxmlformats.org/officeDocument/2006/relationships/image" Target="../media/image54.png"/><Relationship Id="rId10" Type="http://schemas.openxmlformats.org/officeDocument/2006/relationships/image" Target="../media/image570.png"/><Relationship Id="rId4" Type="http://schemas.openxmlformats.org/officeDocument/2006/relationships/image" Target="../media/image53.png"/><Relationship Id="rId9" Type="http://schemas.openxmlformats.org/officeDocument/2006/relationships/image" Target="../media/image5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8" Type="http://schemas.openxmlformats.org/officeDocument/2006/relationships/image" Target="../media/image280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7" Type="http://schemas.openxmlformats.org/officeDocument/2006/relationships/image" Target="../media/image2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microsoft.com/office/2007/relationships/hdphoto" Target="../media/hdphoto8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microsoft.com/office/2007/relationships/hdphoto" Target="../media/hdphoto7.wdp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13D7F-9706-D33C-30F9-5A4D03B3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09A90-CEEA-31E1-C9A9-68F7AE20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4" y="2125518"/>
            <a:ext cx="11929111" cy="997196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latin typeface="Arial"/>
                <a:cs typeface="Arial"/>
              </a:rPr>
              <a:t>AutoMS</a:t>
            </a: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: Automated Optimization of </a:t>
            </a:r>
            <a:r>
              <a:rPr lang="en-US" b="1" dirty="0" err="1">
                <a:solidFill>
                  <a:schemeClr val="tx1"/>
                </a:solidFill>
                <a:latin typeface="Arial"/>
                <a:cs typeface="Arial"/>
              </a:rPr>
              <a:t>mmWave</a:t>
            </a: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 Coverage using Low-cost </a:t>
            </a:r>
            <a:r>
              <a:rPr lang="en-US" b="1" dirty="0" err="1">
                <a:solidFill>
                  <a:schemeClr val="tx1"/>
                </a:solidFill>
                <a:latin typeface="Arial"/>
                <a:cs typeface="Arial"/>
              </a:rPr>
              <a:t>MetaSurface</a:t>
            </a:r>
            <a:endParaRPr lang="en-US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DF606CB-3CDC-5C45-EE27-D1A904539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1444" y="3858633"/>
            <a:ext cx="11701617" cy="778098"/>
          </a:xfrm>
        </p:spPr>
        <p:txBody>
          <a:bodyPr/>
          <a:lstStyle/>
          <a:p>
            <a:pPr algn="ctr"/>
            <a:r>
              <a:rPr lang="de-DE" altLang="zh-CN" sz="2800" b="1" dirty="0"/>
              <a:t>Ruichun Ma </a:t>
            </a:r>
            <a:r>
              <a:rPr lang="de-DE" altLang="zh-CN" sz="2800" b="1" baseline="30000" dirty="0"/>
              <a:t>1,2</a:t>
            </a:r>
            <a:r>
              <a:rPr lang="de-DE" altLang="zh-CN" sz="2800" b="1" dirty="0"/>
              <a:t>, Shicheng Zheng </a:t>
            </a:r>
            <a:r>
              <a:rPr lang="de-DE" altLang="zh-CN" sz="2800" b="1" baseline="30000" dirty="0"/>
              <a:t>1,3</a:t>
            </a:r>
            <a:r>
              <a:rPr lang="de-DE" altLang="zh-CN" sz="2800" b="1" dirty="0"/>
              <a:t>, Hao Pan </a:t>
            </a:r>
            <a:r>
              <a:rPr lang="de-DE" altLang="zh-CN" sz="2800" b="1" baseline="30000" dirty="0"/>
              <a:t>1</a:t>
            </a:r>
            <a:r>
              <a:rPr lang="de-DE" altLang="zh-CN" sz="2800" b="1" dirty="0"/>
              <a:t>, Lili Qiu </a:t>
            </a:r>
            <a:r>
              <a:rPr lang="de-DE" altLang="zh-CN" sz="2800" b="1" baseline="30000" dirty="0"/>
              <a:t>1</a:t>
            </a:r>
            <a:r>
              <a:rPr lang="de-DE" altLang="zh-CN" sz="2800" b="1" dirty="0"/>
              <a:t>, Xingyu Chen </a:t>
            </a:r>
            <a:r>
              <a:rPr lang="de-DE" altLang="zh-CN" sz="2800" b="1" baseline="30000" dirty="0"/>
              <a:t>1,4</a:t>
            </a:r>
            <a:r>
              <a:rPr lang="de-DE" altLang="zh-CN" sz="2800" b="1" dirty="0"/>
              <a:t>, Liangyu Liu </a:t>
            </a:r>
            <a:r>
              <a:rPr lang="de-DE" altLang="zh-CN" sz="2800" b="1" baseline="30000" dirty="0"/>
              <a:t>1,5</a:t>
            </a:r>
            <a:r>
              <a:rPr lang="de-DE" altLang="zh-CN" sz="2800" b="1" dirty="0"/>
              <a:t>, Yihong Liu </a:t>
            </a:r>
            <a:r>
              <a:rPr lang="de-DE" altLang="zh-CN" sz="2800" b="1" baseline="30000" dirty="0"/>
              <a:t>1,5</a:t>
            </a:r>
            <a:r>
              <a:rPr lang="de-DE" altLang="zh-CN" sz="2800" b="1" dirty="0"/>
              <a:t>, Wenjun Hu</a:t>
            </a:r>
            <a:r>
              <a:rPr lang="de-DE" altLang="zh-CN" sz="2800" b="1" baseline="30000" dirty="0"/>
              <a:t>2</a:t>
            </a:r>
            <a:r>
              <a:rPr lang="de-DE" altLang="zh-CN" sz="2800" b="1" dirty="0"/>
              <a:t>, Ju Ren</a:t>
            </a:r>
            <a:r>
              <a:rPr lang="de-DE" altLang="zh-CN" sz="2800" b="1" baseline="30000" dirty="0"/>
              <a:t>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8F2365-9B11-4517-AA28-D7A1F3B1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1866" y="245360"/>
            <a:ext cx="887889" cy="88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D4CFEDC-6DD9-A759-3881-376AAA85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4238" y="232714"/>
            <a:ext cx="951228" cy="9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3B69B05-D607-115A-8488-3AFE56F66178}"/>
              </a:ext>
            </a:extLst>
          </p:cNvPr>
          <p:cNvSpPr txBox="1"/>
          <p:nvPr/>
        </p:nvSpPr>
        <p:spPr>
          <a:xfrm>
            <a:off x="10179529" y="1183942"/>
            <a:ext cx="1845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800" b="1" dirty="0"/>
              <a:t>MobiCom 2024</a:t>
            </a:r>
            <a:endParaRPr lang="zh-CN" alt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D636F80-0CBA-50C5-166C-701A3885E624}"/>
              </a:ext>
            </a:extLst>
          </p:cNvPr>
          <p:cNvSpPr txBox="1">
            <a:spLocks/>
          </p:cNvSpPr>
          <p:nvPr/>
        </p:nvSpPr>
        <p:spPr>
          <a:xfrm>
            <a:off x="591917" y="5257662"/>
            <a:ext cx="6346347" cy="83279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zh-CN" sz="2000" b="1" dirty="0"/>
              <a:t>1 Micorosft Research Asia</a:t>
            </a:r>
          </a:p>
          <a:p>
            <a:r>
              <a:rPr lang="de-DE" altLang="zh-CN" sz="2000" b="1" dirty="0"/>
              <a:t>2 Yale University</a:t>
            </a:r>
          </a:p>
          <a:p>
            <a:r>
              <a:rPr lang="en-US" altLang="zh-CN" sz="2000" b="1" dirty="0"/>
              <a:t>3 University of Science and Technology of China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AC7A9E-097E-694E-D9AC-1BD430D47112}"/>
              </a:ext>
            </a:extLst>
          </p:cNvPr>
          <p:cNvSpPr txBox="1"/>
          <p:nvPr/>
        </p:nvSpPr>
        <p:spPr>
          <a:xfrm>
            <a:off x="6742767" y="5211495"/>
            <a:ext cx="5317788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dirty="0"/>
              <a:t>4 University of California San Diego</a:t>
            </a:r>
          </a:p>
          <a:p>
            <a:pPr>
              <a:lnSpc>
                <a:spcPct val="90000"/>
              </a:lnSpc>
            </a:pPr>
            <a:r>
              <a:rPr lang="de-DE" altLang="zh-CN" sz="2000" b="1" dirty="0"/>
              <a:t>5 The University of Glasgow</a:t>
            </a:r>
          </a:p>
          <a:p>
            <a:pPr>
              <a:lnSpc>
                <a:spcPct val="90000"/>
              </a:lnSpc>
            </a:pPr>
            <a:r>
              <a:rPr lang="de-DE" altLang="zh-CN" sz="2000" b="1" dirty="0"/>
              <a:t>6 Tsinghua University</a:t>
            </a:r>
          </a:p>
        </p:txBody>
      </p:sp>
    </p:spTree>
    <p:extLst>
      <p:ext uri="{BB962C8B-B14F-4D97-AF65-F5344CB8AC3E}">
        <p14:creationId xmlns:p14="http://schemas.microsoft.com/office/powerpoint/2010/main" val="1578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1DD229B-F66B-5DE0-F468-9C291C7E3B9E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Wireless channel modeling: propagation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AD25FBE-BFA2-BF7E-9003-45C5212A3257}"/>
              </a:ext>
            </a:extLst>
          </p:cNvPr>
          <p:cNvSpPr txBox="1"/>
          <p:nvPr/>
        </p:nvSpPr>
        <p:spPr>
          <a:xfrm>
            <a:off x="328368" y="4283383"/>
            <a:ext cx="49362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We build our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mmWave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 channel modeling framework based on the NVIDIA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OptiX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™ Ray Tracing Engine.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Support metasurface modelling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Support material feature estimation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Optimize propagation path discovery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41AFE54-3C48-7EA6-55BC-DEFE2E9FD5F5}"/>
              </a:ext>
            </a:extLst>
          </p:cNvPr>
          <p:cNvGrpSpPr/>
          <p:nvPr/>
        </p:nvGrpSpPr>
        <p:grpSpPr>
          <a:xfrm>
            <a:off x="489724" y="1261695"/>
            <a:ext cx="4164364" cy="2903999"/>
            <a:chOff x="163109" y="1559361"/>
            <a:chExt cx="3556105" cy="252548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28F91C3-DB1D-2B7D-E1CA-13F5168B9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109" y="1559361"/>
              <a:ext cx="3556105" cy="2525485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C2080E3-A7D4-08D6-1399-4EB0EEF19EC0}"/>
                </a:ext>
              </a:extLst>
            </p:cNvPr>
            <p:cNvSpPr txBox="1"/>
            <p:nvPr/>
          </p:nvSpPr>
          <p:spPr>
            <a:xfrm>
              <a:off x="163109" y="1609828"/>
              <a:ext cx="17350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3D Ray Tracing 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7067BA8-FB2B-F4EA-7783-A93748A82A26}"/>
              </a:ext>
            </a:extLst>
          </p:cNvPr>
          <p:cNvGrpSpPr/>
          <p:nvPr/>
        </p:nvGrpSpPr>
        <p:grpSpPr>
          <a:xfrm>
            <a:off x="5923123" y="1196217"/>
            <a:ext cx="5779153" cy="2838743"/>
            <a:chOff x="6030250" y="1193201"/>
            <a:chExt cx="5779153" cy="2838743"/>
          </a:xfrm>
        </p:grpSpPr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id="{F7D9CC78-DE13-E7F9-0D60-50E3773522F3}"/>
                </a:ext>
              </a:extLst>
            </p:cNvPr>
            <p:cNvGrpSpPr/>
            <p:nvPr/>
          </p:nvGrpSpPr>
          <p:grpSpPr>
            <a:xfrm>
              <a:off x="8748825" y="2523714"/>
              <a:ext cx="3060578" cy="1222087"/>
              <a:chOff x="6477549" y="5820314"/>
              <a:chExt cx="2520635" cy="1006488"/>
            </a:xfrm>
          </p:grpSpPr>
          <p:pic>
            <p:nvPicPr>
              <p:cNvPr id="153" name="图片 152">
                <a:extLst>
                  <a:ext uri="{FF2B5EF4-FFF2-40B4-BE49-F238E27FC236}">
                    <a16:creationId xmlns:a16="http://schemas.microsoft.com/office/drawing/2014/main" id="{18321D3C-7C3E-28D7-2BCA-F362CDF6E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77549" y="5820314"/>
                <a:ext cx="2520635" cy="1006488"/>
              </a:xfrm>
              <a:prstGeom prst="rect">
                <a:avLst/>
              </a:prstGeom>
            </p:spPr>
          </p:pic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56C5BEF6-60E8-1EAD-BA9C-7A8404645F63}"/>
                  </a:ext>
                </a:extLst>
              </p:cNvPr>
              <p:cNvSpPr/>
              <p:nvPr/>
            </p:nvSpPr>
            <p:spPr>
              <a:xfrm>
                <a:off x="8326127" y="6105920"/>
                <a:ext cx="578387" cy="399384"/>
              </a:xfrm>
              <a:prstGeom prst="rect">
                <a:avLst/>
              </a:prstGeom>
              <a:noFill/>
              <a:ln w="38100"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265ADD72-B757-8590-1737-AA0E4F28A862}"/>
                  </a:ext>
                </a:extLst>
              </p:cNvPr>
              <p:cNvSpPr/>
              <p:nvPr/>
            </p:nvSpPr>
            <p:spPr>
              <a:xfrm>
                <a:off x="7325004" y="5858119"/>
                <a:ext cx="821865" cy="838771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84" name="图片 183">
              <a:extLst>
                <a:ext uri="{FF2B5EF4-FFF2-40B4-BE49-F238E27FC236}">
                  <a16:creationId xmlns:a16="http://schemas.microsoft.com/office/drawing/2014/main" id="{DD5D7642-421F-BCEC-E303-87CF586C1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9714" y="2844239"/>
              <a:ext cx="785478" cy="475947"/>
            </a:xfrm>
            <a:prstGeom prst="rect">
              <a:avLst/>
            </a:prstGeom>
          </p:spPr>
        </p:pic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F401C7E-7FF4-2965-AB65-20AE251AC322}"/>
                </a:ext>
              </a:extLst>
            </p:cNvPr>
            <p:cNvGrpSpPr/>
            <p:nvPr/>
          </p:nvGrpSpPr>
          <p:grpSpPr>
            <a:xfrm>
              <a:off x="6030250" y="1193201"/>
              <a:ext cx="5007263" cy="2838743"/>
              <a:chOff x="5008963" y="1150765"/>
              <a:chExt cx="5007263" cy="2838743"/>
            </a:xfrm>
          </p:grpSpPr>
          <p:grpSp>
            <p:nvGrpSpPr>
              <p:cNvPr id="178" name="组合 177">
                <a:extLst>
                  <a:ext uri="{FF2B5EF4-FFF2-40B4-BE49-F238E27FC236}">
                    <a16:creationId xmlns:a16="http://schemas.microsoft.com/office/drawing/2014/main" id="{B8AEE5CF-32B7-4F70-9D8D-B2B7735EF8F6}"/>
                  </a:ext>
                </a:extLst>
              </p:cNvPr>
              <p:cNvGrpSpPr/>
              <p:nvPr/>
            </p:nvGrpSpPr>
            <p:grpSpPr>
              <a:xfrm>
                <a:off x="5294458" y="1150765"/>
                <a:ext cx="4721768" cy="2468855"/>
                <a:chOff x="5294458" y="1150765"/>
                <a:chExt cx="4721768" cy="2468855"/>
              </a:xfrm>
            </p:grpSpPr>
            <p:sp>
              <p:nvSpPr>
                <p:cNvPr id="177" name="平行四边形 176">
                  <a:extLst>
                    <a:ext uri="{FF2B5EF4-FFF2-40B4-BE49-F238E27FC236}">
                      <a16:creationId xmlns:a16="http://schemas.microsoft.com/office/drawing/2014/main" id="{DCC1B7AE-40E0-0D91-8AFD-E1B35953279A}"/>
                    </a:ext>
                  </a:extLst>
                </p:cNvPr>
                <p:cNvSpPr/>
                <p:nvPr/>
              </p:nvSpPr>
              <p:spPr>
                <a:xfrm rot="16200000" flipV="1">
                  <a:off x="7580937" y="1212212"/>
                  <a:ext cx="321863" cy="198970"/>
                </a:xfrm>
                <a:prstGeom prst="parallelogram">
                  <a:avLst>
                    <a:gd name="adj" fmla="val 36291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6" name="平行四边形 135">
                  <a:extLst>
                    <a:ext uri="{FF2B5EF4-FFF2-40B4-BE49-F238E27FC236}">
                      <a16:creationId xmlns:a16="http://schemas.microsoft.com/office/drawing/2014/main" id="{331D49F1-07CE-D15F-7AD3-8BBAACAE56C4}"/>
                    </a:ext>
                  </a:extLst>
                </p:cNvPr>
                <p:cNvSpPr/>
                <p:nvPr/>
              </p:nvSpPr>
              <p:spPr>
                <a:xfrm rot="16200000" flipV="1">
                  <a:off x="5605940" y="1868661"/>
                  <a:ext cx="321863" cy="198970"/>
                </a:xfrm>
                <a:prstGeom prst="parallelogram">
                  <a:avLst>
                    <a:gd name="adj" fmla="val 36291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137" name="直接连接符 136">
                  <a:extLst>
                    <a:ext uri="{FF2B5EF4-FFF2-40B4-BE49-F238E27FC236}">
                      <a16:creationId xmlns:a16="http://schemas.microsoft.com/office/drawing/2014/main" id="{7E92B5E1-6FC4-CFFF-1B0E-A3B9C6D732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48364" y="1673247"/>
                  <a:ext cx="2448686" cy="294899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  <a:prstDash val="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" name="文本框 137">
                  <a:extLst>
                    <a:ext uri="{FF2B5EF4-FFF2-40B4-BE49-F238E27FC236}">
                      <a16:creationId xmlns:a16="http://schemas.microsoft.com/office/drawing/2014/main" id="{A49A9360-2183-2BD9-F7BE-9F67377F4CFD}"/>
                    </a:ext>
                  </a:extLst>
                </p:cNvPr>
                <p:cNvSpPr txBox="1"/>
                <p:nvPr/>
              </p:nvSpPr>
              <p:spPr>
                <a:xfrm>
                  <a:off x="8405849" y="1602031"/>
                  <a:ext cx="16103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Receiver point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椭圆 138">
                  <a:extLst>
                    <a:ext uri="{FF2B5EF4-FFF2-40B4-BE49-F238E27FC236}">
                      <a16:creationId xmlns:a16="http://schemas.microsoft.com/office/drawing/2014/main" id="{5B12FDDB-0634-C908-B5C8-C7536EF692CB}"/>
                    </a:ext>
                  </a:extLst>
                </p:cNvPr>
                <p:cNvSpPr/>
                <p:nvPr/>
              </p:nvSpPr>
              <p:spPr>
                <a:xfrm>
                  <a:off x="5472391" y="3455966"/>
                  <a:ext cx="163654" cy="16365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2" name="椭圆 141">
                  <a:extLst>
                    <a:ext uri="{FF2B5EF4-FFF2-40B4-BE49-F238E27FC236}">
                      <a16:creationId xmlns:a16="http://schemas.microsoft.com/office/drawing/2014/main" id="{A5ED0386-7855-C33B-AF21-53A3A536F710}"/>
                    </a:ext>
                  </a:extLst>
                </p:cNvPr>
                <p:cNvSpPr/>
                <p:nvPr/>
              </p:nvSpPr>
              <p:spPr>
                <a:xfrm>
                  <a:off x="8221955" y="1583593"/>
                  <a:ext cx="163654" cy="16365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143" name="直接连接符 142">
                  <a:extLst>
                    <a:ext uri="{FF2B5EF4-FFF2-40B4-BE49-F238E27FC236}">
                      <a16:creationId xmlns:a16="http://schemas.microsoft.com/office/drawing/2014/main" id="{7780291C-7E80-42EC-208C-D13E2D8394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3267" y="3531247"/>
                  <a:ext cx="189622" cy="1679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箭头连接符 143">
                  <a:extLst>
                    <a:ext uri="{FF2B5EF4-FFF2-40B4-BE49-F238E27FC236}">
                      <a16:creationId xmlns:a16="http://schemas.microsoft.com/office/drawing/2014/main" id="{2F5409D9-57BF-E93E-B1FD-7E3FDC2E5F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5383" y="1941171"/>
                  <a:ext cx="48139" cy="395137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箭头连接符 144">
                  <a:extLst>
                    <a:ext uri="{FF2B5EF4-FFF2-40B4-BE49-F238E27FC236}">
                      <a16:creationId xmlns:a16="http://schemas.microsoft.com/office/drawing/2014/main" id="{8A93E436-9456-EEBA-35CC-B929ECC136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97715" y="3048825"/>
                  <a:ext cx="84741" cy="479149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6" name="文本框 145">
                      <a:extLst>
                        <a:ext uri="{FF2B5EF4-FFF2-40B4-BE49-F238E27FC236}">
                          <a16:creationId xmlns:a16="http://schemas.microsoft.com/office/drawing/2014/main" id="{76164250-94FB-C23D-6FD7-ABB65032A7F7}"/>
                        </a:ext>
                      </a:extLst>
                    </p:cNvPr>
                    <p:cNvSpPr txBox="1"/>
                    <p:nvPr/>
                  </p:nvSpPr>
                  <p:spPr>
                    <a:xfrm rot="16525777">
                      <a:off x="5143327" y="2485353"/>
                      <a:ext cx="591444" cy="28918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𝒌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𝒊𝒏𝒄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46" name="文本框 145">
                      <a:extLst>
                        <a:ext uri="{FF2B5EF4-FFF2-40B4-BE49-F238E27FC236}">
                          <a16:creationId xmlns:a16="http://schemas.microsoft.com/office/drawing/2014/main" id="{76164250-94FB-C23D-6FD7-ABB65032A7F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525777">
                      <a:off x="5143327" y="2485353"/>
                      <a:ext cx="591444" cy="28918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t="-980" r="-10526" b="-39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7" name="直接箭头连接符 146">
                  <a:extLst>
                    <a:ext uri="{FF2B5EF4-FFF2-40B4-BE49-F238E27FC236}">
                      <a16:creationId xmlns:a16="http://schemas.microsoft.com/office/drawing/2014/main" id="{EF607339-A1F0-311D-E813-78671ED2AF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79424" y="1705358"/>
                  <a:ext cx="911978" cy="108286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接连接符 147">
                  <a:extLst>
                    <a:ext uri="{FF2B5EF4-FFF2-40B4-BE49-F238E27FC236}">
                      <a16:creationId xmlns:a16="http://schemas.microsoft.com/office/drawing/2014/main" id="{0E2DF5C9-7624-7A5F-020E-6F21BAACDC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1677" y="1416849"/>
                  <a:ext cx="0" cy="2271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>
                  <a:extLst>
                    <a:ext uri="{FF2B5EF4-FFF2-40B4-BE49-F238E27FC236}">
                      <a16:creationId xmlns:a16="http://schemas.microsoft.com/office/drawing/2014/main" id="{2A75DCF8-B679-AF6E-115F-EA60EF779B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33353" y="1947457"/>
                  <a:ext cx="272768" cy="1532476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箭头连接符 153">
                  <a:extLst>
                    <a:ext uri="{FF2B5EF4-FFF2-40B4-BE49-F238E27FC236}">
                      <a16:creationId xmlns:a16="http://schemas.microsoft.com/office/drawing/2014/main" id="{EE57C222-0435-75C3-742B-015552AA3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62800" y="1512315"/>
                  <a:ext cx="1163327" cy="141261"/>
                </a:xfrm>
                <a:prstGeom prst="straightConnector1">
                  <a:avLst/>
                </a:prstGeom>
                <a:ln w="190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9" name="文本框 158">
                      <a:extLst>
                        <a:ext uri="{FF2B5EF4-FFF2-40B4-BE49-F238E27FC236}">
                          <a16:creationId xmlns:a16="http://schemas.microsoft.com/office/drawing/2014/main" id="{8C365530-10BB-2F8C-4645-CEB2B94120E6}"/>
                        </a:ext>
                      </a:extLst>
                    </p:cNvPr>
                    <p:cNvSpPr txBox="1"/>
                    <p:nvPr/>
                  </p:nvSpPr>
                  <p:spPr>
                    <a:xfrm rot="21193512">
                      <a:off x="6555215" y="1369915"/>
                      <a:ext cx="594650" cy="28918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𝒌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𝒐𝒖𝒕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59" name="文本框 158">
                      <a:extLst>
                        <a:ext uri="{FF2B5EF4-FFF2-40B4-BE49-F238E27FC236}">
                          <a16:creationId xmlns:a16="http://schemas.microsoft.com/office/drawing/2014/main" id="{8C365530-10BB-2F8C-4645-CEB2B94120E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1193512">
                      <a:off x="6555215" y="1369915"/>
                      <a:ext cx="594650" cy="28918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846" r="-3846" b="-101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60" name="直接连接符 159">
                  <a:extLst>
                    <a:ext uri="{FF2B5EF4-FFF2-40B4-BE49-F238E27FC236}">
                      <a16:creationId xmlns:a16="http://schemas.microsoft.com/office/drawing/2014/main" id="{EFDD8A85-874B-396E-2C49-A41AE0CB78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88111" y="1723280"/>
                  <a:ext cx="2633844" cy="1756653"/>
                </a:xfrm>
                <a:prstGeom prst="line">
                  <a:avLst/>
                </a:prstGeom>
                <a:ln w="38100">
                  <a:solidFill>
                    <a:srgbClr val="92D05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>
                  <a:extLst>
                    <a:ext uri="{FF2B5EF4-FFF2-40B4-BE49-F238E27FC236}">
                      <a16:creationId xmlns:a16="http://schemas.microsoft.com/office/drawing/2014/main" id="{6B06CA71-D91A-D4B1-6428-33F166D0D94D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 flipV="1">
                  <a:off x="5554218" y="1286680"/>
                  <a:ext cx="2235614" cy="2169286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>
                  <a:extLst>
                    <a:ext uri="{FF2B5EF4-FFF2-40B4-BE49-F238E27FC236}">
                      <a16:creationId xmlns:a16="http://schemas.microsoft.com/office/drawing/2014/main" id="{D0C9E3F5-F1AC-DF07-87BF-8EDDBE0D42FA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 flipH="1" flipV="1">
                  <a:off x="7741868" y="1297987"/>
                  <a:ext cx="480087" cy="367433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  <a:prstDash val="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CB6F2EB-C800-9E22-7609-131271F16BC6}"/>
                  </a:ext>
                </a:extLst>
              </p:cNvPr>
              <p:cNvSpPr txBox="1"/>
              <p:nvPr/>
            </p:nvSpPr>
            <p:spPr>
              <a:xfrm>
                <a:off x="5008963" y="3620176"/>
                <a:ext cx="860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Source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C0834A7-3C14-7A35-0440-CD7E7048EE3F}"/>
              </a:ext>
            </a:extLst>
          </p:cNvPr>
          <p:cNvGrpSpPr/>
          <p:nvPr/>
        </p:nvGrpSpPr>
        <p:grpSpPr>
          <a:xfrm>
            <a:off x="6447513" y="4283383"/>
            <a:ext cx="4978029" cy="1149322"/>
            <a:chOff x="5942471" y="4299733"/>
            <a:chExt cx="4978029" cy="1149322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B8A11D1D-EBA2-0003-A2D5-E24DEC38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861" y="4550954"/>
              <a:ext cx="4202226" cy="898101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DC54FF1-85E7-F48E-C936-DC8DED7C6051}"/>
                </a:ext>
              </a:extLst>
            </p:cNvPr>
            <p:cNvSpPr txBox="1"/>
            <p:nvPr/>
          </p:nvSpPr>
          <p:spPr>
            <a:xfrm>
              <a:off x="5942471" y="4299733"/>
              <a:ext cx="4978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One of Propagation paths satisfies Near-field: 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64C86BF-BD80-7724-3C00-B5A7B13A6270}"/>
              </a:ext>
            </a:extLst>
          </p:cNvPr>
          <p:cNvGrpSpPr/>
          <p:nvPr/>
        </p:nvGrpSpPr>
        <p:grpSpPr>
          <a:xfrm>
            <a:off x="6464329" y="5664799"/>
            <a:ext cx="4688074" cy="1174485"/>
            <a:chOff x="5942471" y="5664799"/>
            <a:chExt cx="4688074" cy="1174485"/>
          </a:xfrm>
        </p:grpSpPr>
        <p:pic>
          <p:nvPicPr>
            <p:cNvPr id="151" name="图片 150">
              <a:extLst>
                <a:ext uri="{FF2B5EF4-FFF2-40B4-BE49-F238E27FC236}">
                  <a16:creationId xmlns:a16="http://schemas.microsoft.com/office/drawing/2014/main" id="{69B432BE-AF8D-77C0-4DA0-5231C772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6794" y="5834922"/>
              <a:ext cx="3933751" cy="1004362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F347606-3521-35E0-3A9F-86643520FC16}"/>
                </a:ext>
              </a:extLst>
            </p:cNvPr>
            <p:cNvSpPr txBox="1"/>
            <p:nvPr/>
          </p:nvSpPr>
          <p:spPr>
            <a:xfrm>
              <a:off x="5942471" y="5664799"/>
              <a:ext cx="4200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All propagation paths satisfy Far-field: 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10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9C41D0-B883-5F2E-3AE5-9389DE63538A}"/>
              </a:ext>
            </a:extLst>
          </p:cNvPr>
          <p:cNvGrpSpPr/>
          <p:nvPr/>
        </p:nvGrpSpPr>
        <p:grpSpPr>
          <a:xfrm>
            <a:off x="1513862" y="1309818"/>
            <a:ext cx="3642489" cy="3794778"/>
            <a:chOff x="4003672" y="1651988"/>
            <a:chExt cx="3642489" cy="3794778"/>
          </a:xfrm>
        </p:grpSpPr>
        <p:sp>
          <p:nvSpPr>
            <p:cNvPr id="21" name="平行四边形 20">
              <a:extLst>
                <a:ext uri="{FF2B5EF4-FFF2-40B4-BE49-F238E27FC236}">
                  <a16:creationId xmlns:a16="http://schemas.microsoft.com/office/drawing/2014/main" id="{E5C7BBC8-6772-24AA-CB81-48C9070871F2}"/>
                </a:ext>
              </a:extLst>
            </p:cNvPr>
            <p:cNvSpPr/>
            <p:nvPr/>
          </p:nvSpPr>
          <p:spPr>
            <a:xfrm rot="16200000" flipV="1">
              <a:off x="3868243" y="2354074"/>
              <a:ext cx="2798233" cy="1871134"/>
            </a:xfrm>
            <a:prstGeom prst="parallelogram">
              <a:avLst>
                <a:gd name="adj" fmla="val 36291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AFAF7DA-CF87-2E46-CC55-74A109C61BAC}"/>
                </a:ext>
              </a:extLst>
            </p:cNvPr>
            <p:cNvGrpSpPr/>
            <p:nvPr/>
          </p:nvGrpSpPr>
          <p:grpSpPr>
            <a:xfrm>
              <a:off x="4435744" y="2006679"/>
              <a:ext cx="1667791" cy="852958"/>
              <a:chOff x="4045184" y="1775621"/>
              <a:chExt cx="1667791" cy="852958"/>
            </a:xfrm>
            <a:solidFill>
              <a:schemeClr val="bg1">
                <a:lumMod val="75000"/>
              </a:schemeClr>
            </a:solidFill>
          </p:grpSpPr>
          <p:sp>
            <p:nvSpPr>
              <p:cNvPr id="53" name="平行四边形 52">
                <a:extLst>
                  <a:ext uri="{FF2B5EF4-FFF2-40B4-BE49-F238E27FC236}">
                    <a16:creationId xmlns:a16="http://schemas.microsoft.com/office/drawing/2014/main" id="{8990E3D6-0C28-B45C-F3D9-D0A5AA78EF57}"/>
                  </a:ext>
                </a:extLst>
              </p:cNvPr>
              <p:cNvSpPr/>
              <p:nvPr/>
            </p:nvSpPr>
            <p:spPr>
              <a:xfrm rot="16200000" flipV="1">
                <a:off x="3983737" y="2368163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2AD0435E-063A-C953-F15B-D49BF06629C7}"/>
                  </a:ext>
                </a:extLst>
              </p:cNvPr>
              <p:cNvSpPr/>
              <p:nvPr/>
            </p:nvSpPr>
            <p:spPr>
              <a:xfrm rot="16200000" flipV="1">
                <a:off x="4277501" y="22612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平行四边形 54">
                <a:extLst>
                  <a:ext uri="{FF2B5EF4-FFF2-40B4-BE49-F238E27FC236}">
                    <a16:creationId xmlns:a16="http://schemas.microsoft.com/office/drawing/2014/main" id="{23613C6B-CB71-DA70-29FB-538E5C5DD4D9}"/>
                  </a:ext>
                </a:extLst>
              </p:cNvPr>
              <p:cNvSpPr/>
              <p:nvPr/>
            </p:nvSpPr>
            <p:spPr>
              <a:xfrm rot="16200000" flipV="1">
                <a:off x="4571265" y="2155756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平行四边形 55">
                <a:extLst>
                  <a:ext uri="{FF2B5EF4-FFF2-40B4-BE49-F238E27FC236}">
                    <a16:creationId xmlns:a16="http://schemas.microsoft.com/office/drawing/2014/main" id="{FE960868-DFD3-F4D4-038E-0506B9BFEE3F}"/>
                  </a:ext>
                </a:extLst>
              </p:cNvPr>
              <p:cNvSpPr/>
              <p:nvPr/>
            </p:nvSpPr>
            <p:spPr>
              <a:xfrm rot="16200000" flipV="1">
                <a:off x="4865029" y="2051815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平行四边形 56">
                <a:extLst>
                  <a:ext uri="{FF2B5EF4-FFF2-40B4-BE49-F238E27FC236}">
                    <a16:creationId xmlns:a16="http://schemas.microsoft.com/office/drawing/2014/main" id="{FE4612CC-32D1-C771-69AC-3485C5B5CCCA}"/>
                  </a:ext>
                </a:extLst>
              </p:cNvPr>
              <p:cNvSpPr/>
              <p:nvPr/>
            </p:nvSpPr>
            <p:spPr>
              <a:xfrm rot="16200000" flipV="1">
                <a:off x="5158793" y="19441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平行四边形 57">
                <a:extLst>
                  <a:ext uri="{FF2B5EF4-FFF2-40B4-BE49-F238E27FC236}">
                    <a16:creationId xmlns:a16="http://schemas.microsoft.com/office/drawing/2014/main" id="{8AC79F52-CBB8-D652-BE9F-BA1CB3CF29B6}"/>
                  </a:ext>
                </a:extLst>
              </p:cNvPr>
              <p:cNvSpPr/>
              <p:nvPr/>
            </p:nvSpPr>
            <p:spPr>
              <a:xfrm rot="16200000" flipV="1">
                <a:off x="5452558" y="1837068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FD16BDCB-C149-5D82-5AF5-E5FED4892128}"/>
                </a:ext>
              </a:extLst>
            </p:cNvPr>
            <p:cNvGrpSpPr/>
            <p:nvPr/>
          </p:nvGrpSpPr>
          <p:grpSpPr>
            <a:xfrm>
              <a:off x="4435744" y="2343229"/>
              <a:ext cx="1667791" cy="852958"/>
              <a:chOff x="4045184" y="1775621"/>
              <a:chExt cx="1667791" cy="852958"/>
            </a:xfrm>
            <a:solidFill>
              <a:schemeClr val="bg1">
                <a:lumMod val="75000"/>
              </a:schemeClr>
            </a:solidFill>
          </p:grpSpPr>
          <p:sp>
            <p:nvSpPr>
              <p:cNvPr id="47" name="平行四边形 46">
                <a:extLst>
                  <a:ext uri="{FF2B5EF4-FFF2-40B4-BE49-F238E27FC236}">
                    <a16:creationId xmlns:a16="http://schemas.microsoft.com/office/drawing/2014/main" id="{123FBCD3-A2E7-CF02-9FBE-434F4DD16335}"/>
                  </a:ext>
                </a:extLst>
              </p:cNvPr>
              <p:cNvSpPr/>
              <p:nvPr/>
            </p:nvSpPr>
            <p:spPr>
              <a:xfrm rot="16200000" flipV="1">
                <a:off x="3983737" y="2368163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平行四边形 47">
                <a:extLst>
                  <a:ext uri="{FF2B5EF4-FFF2-40B4-BE49-F238E27FC236}">
                    <a16:creationId xmlns:a16="http://schemas.microsoft.com/office/drawing/2014/main" id="{076E0BB6-6849-8299-C4D6-77B4606E2E24}"/>
                  </a:ext>
                </a:extLst>
              </p:cNvPr>
              <p:cNvSpPr/>
              <p:nvPr/>
            </p:nvSpPr>
            <p:spPr>
              <a:xfrm rot="16200000" flipV="1">
                <a:off x="4277501" y="22612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平行四边形 48">
                <a:extLst>
                  <a:ext uri="{FF2B5EF4-FFF2-40B4-BE49-F238E27FC236}">
                    <a16:creationId xmlns:a16="http://schemas.microsoft.com/office/drawing/2014/main" id="{5EF8C49C-2E3D-F6AD-3AB7-14847F7323FA}"/>
                  </a:ext>
                </a:extLst>
              </p:cNvPr>
              <p:cNvSpPr/>
              <p:nvPr/>
            </p:nvSpPr>
            <p:spPr>
              <a:xfrm rot="16200000" flipV="1">
                <a:off x="4571265" y="2155756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平行四边形 49">
                <a:extLst>
                  <a:ext uri="{FF2B5EF4-FFF2-40B4-BE49-F238E27FC236}">
                    <a16:creationId xmlns:a16="http://schemas.microsoft.com/office/drawing/2014/main" id="{133BB54D-26D4-841A-F41E-59E3F8DC307B}"/>
                  </a:ext>
                </a:extLst>
              </p:cNvPr>
              <p:cNvSpPr/>
              <p:nvPr/>
            </p:nvSpPr>
            <p:spPr>
              <a:xfrm rot="16200000" flipV="1">
                <a:off x="4865029" y="2051815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平行四边形 50">
                <a:extLst>
                  <a:ext uri="{FF2B5EF4-FFF2-40B4-BE49-F238E27FC236}">
                    <a16:creationId xmlns:a16="http://schemas.microsoft.com/office/drawing/2014/main" id="{7C95950D-ABF2-F1AB-246B-324B497B1EA4}"/>
                  </a:ext>
                </a:extLst>
              </p:cNvPr>
              <p:cNvSpPr/>
              <p:nvPr/>
            </p:nvSpPr>
            <p:spPr>
              <a:xfrm rot="16200000" flipV="1">
                <a:off x="5158793" y="19441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平行四边形 51">
                <a:extLst>
                  <a:ext uri="{FF2B5EF4-FFF2-40B4-BE49-F238E27FC236}">
                    <a16:creationId xmlns:a16="http://schemas.microsoft.com/office/drawing/2014/main" id="{31E1A78D-2E20-A0DB-408F-FE4B9D4E9EAD}"/>
                  </a:ext>
                </a:extLst>
              </p:cNvPr>
              <p:cNvSpPr/>
              <p:nvPr/>
            </p:nvSpPr>
            <p:spPr>
              <a:xfrm rot="16200000" flipV="1">
                <a:off x="5452558" y="1837068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FD5239E-FA1A-4D71-29A4-15FD59B0A1E8}"/>
                </a:ext>
              </a:extLst>
            </p:cNvPr>
            <p:cNvGrpSpPr/>
            <p:nvPr/>
          </p:nvGrpSpPr>
          <p:grpSpPr>
            <a:xfrm>
              <a:off x="4435744" y="2679779"/>
              <a:ext cx="1667791" cy="852958"/>
              <a:chOff x="4045184" y="1775621"/>
              <a:chExt cx="1667791" cy="852958"/>
            </a:xfrm>
            <a:solidFill>
              <a:schemeClr val="bg1">
                <a:lumMod val="75000"/>
              </a:schemeClr>
            </a:solidFill>
          </p:grpSpPr>
          <p:sp>
            <p:nvSpPr>
              <p:cNvPr id="41" name="平行四边形 40">
                <a:extLst>
                  <a:ext uri="{FF2B5EF4-FFF2-40B4-BE49-F238E27FC236}">
                    <a16:creationId xmlns:a16="http://schemas.microsoft.com/office/drawing/2014/main" id="{399BF6E2-4ED1-9DE1-FA22-609D3F7362A6}"/>
                  </a:ext>
                </a:extLst>
              </p:cNvPr>
              <p:cNvSpPr/>
              <p:nvPr/>
            </p:nvSpPr>
            <p:spPr>
              <a:xfrm rot="16200000" flipV="1">
                <a:off x="3983737" y="2368163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平行四边形 41">
                <a:extLst>
                  <a:ext uri="{FF2B5EF4-FFF2-40B4-BE49-F238E27FC236}">
                    <a16:creationId xmlns:a16="http://schemas.microsoft.com/office/drawing/2014/main" id="{FBF99AE0-8B33-2DBA-0CD9-510BA529EA19}"/>
                  </a:ext>
                </a:extLst>
              </p:cNvPr>
              <p:cNvSpPr/>
              <p:nvPr/>
            </p:nvSpPr>
            <p:spPr>
              <a:xfrm rot="16200000" flipV="1">
                <a:off x="4277501" y="22612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平行四边形 42">
                <a:extLst>
                  <a:ext uri="{FF2B5EF4-FFF2-40B4-BE49-F238E27FC236}">
                    <a16:creationId xmlns:a16="http://schemas.microsoft.com/office/drawing/2014/main" id="{10005CD4-7344-DB00-2855-74B8F548033A}"/>
                  </a:ext>
                </a:extLst>
              </p:cNvPr>
              <p:cNvSpPr/>
              <p:nvPr/>
            </p:nvSpPr>
            <p:spPr>
              <a:xfrm rot="16200000" flipV="1">
                <a:off x="4571265" y="2155756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平行四边形 43">
                <a:extLst>
                  <a:ext uri="{FF2B5EF4-FFF2-40B4-BE49-F238E27FC236}">
                    <a16:creationId xmlns:a16="http://schemas.microsoft.com/office/drawing/2014/main" id="{D289037D-F21E-94FF-190B-A8BDE9457359}"/>
                  </a:ext>
                </a:extLst>
              </p:cNvPr>
              <p:cNvSpPr/>
              <p:nvPr/>
            </p:nvSpPr>
            <p:spPr>
              <a:xfrm rot="16200000" flipV="1">
                <a:off x="4865029" y="2051815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平行四边形 44">
                <a:extLst>
                  <a:ext uri="{FF2B5EF4-FFF2-40B4-BE49-F238E27FC236}">
                    <a16:creationId xmlns:a16="http://schemas.microsoft.com/office/drawing/2014/main" id="{9C87EDC2-458F-8E48-8B52-759C55827D37}"/>
                  </a:ext>
                </a:extLst>
              </p:cNvPr>
              <p:cNvSpPr/>
              <p:nvPr/>
            </p:nvSpPr>
            <p:spPr>
              <a:xfrm rot="16200000" flipV="1">
                <a:off x="5158793" y="19441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平行四边形 45">
                <a:extLst>
                  <a:ext uri="{FF2B5EF4-FFF2-40B4-BE49-F238E27FC236}">
                    <a16:creationId xmlns:a16="http://schemas.microsoft.com/office/drawing/2014/main" id="{B8BDFEAC-2AE4-3F42-8FD1-356A5540ACE3}"/>
                  </a:ext>
                </a:extLst>
              </p:cNvPr>
              <p:cNvSpPr/>
              <p:nvPr/>
            </p:nvSpPr>
            <p:spPr>
              <a:xfrm rot="16200000" flipV="1">
                <a:off x="5452558" y="1837068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8A288CA-0857-7469-73DE-E73D83857722}"/>
                </a:ext>
              </a:extLst>
            </p:cNvPr>
            <p:cNvGrpSpPr/>
            <p:nvPr/>
          </p:nvGrpSpPr>
          <p:grpSpPr>
            <a:xfrm>
              <a:off x="4435744" y="3231076"/>
              <a:ext cx="1080262" cy="638211"/>
              <a:chOff x="4045184" y="1990368"/>
              <a:chExt cx="1080262" cy="638211"/>
            </a:xfrm>
            <a:solidFill>
              <a:schemeClr val="bg1">
                <a:lumMod val="75000"/>
              </a:schemeClr>
            </a:solidFill>
          </p:grpSpPr>
          <p:sp>
            <p:nvSpPr>
              <p:cNvPr id="37" name="平行四边形 36">
                <a:extLst>
                  <a:ext uri="{FF2B5EF4-FFF2-40B4-BE49-F238E27FC236}">
                    <a16:creationId xmlns:a16="http://schemas.microsoft.com/office/drawing/2014/main" id="{D0714A02-F1AC-1E2F-FBB0-CA2158B8A7EB}"/>
                  </a:ext>
                </a:extLst>
              </p:cNvPr>
              <p:cNvSpPr/>
              <p:nvPr/>
            </p:nvSpPr>
            <p:spPr>
              <a:xfrm rot="16200000" flipV="1">
                <a:off x="3983737" y="2368163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平行四边形 37">
                <a:extLst>
                  <a:ext uri="{FF2B5EF4-FFF2-40B4-BE49-F238E27FC236}">
                    <a16:creationId xmlns:a16="http://schemas.microsoft.com/office/drawing/2014/main" id="{062B33C9-7F33-9739-2AEB-45A3C8DA196B}"/>
                  </a:ext>
                </a:extLst>
              </p:cNvPr>
              <p:cNvSpPr/>
              <p:nvPr/>
            </p:nvSpPr>
            <p:spPr>
              <a:xfrm rot="16200000" flipV="1">
                <a:off x="4277501" y="22612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平行四边形 38">
                <a:extLst>
                  <a:ext uri="{FF2B5EF4-FFF2-40B4-BE49-F238E27FC236}">
                    <a16:creationId xmlns:a16="http://schemas.microsoft.com/office/drawing/2014/main" id="{CD31F86C-8F7E-41B2-382E-E6E6B34345D6}"/>
                  </a:ext>
                </a:extLst>
              </p:cNvPr>
              <p:cNvSpPr/>
              <p:nvPr/>
            </p:nvSpPr>
            <p:spPr>
              <a:xfrm rot="16200000" flipV="1">
                <a:off x="4571265" y="2155756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平行四边形 39">
                <a:extLst>
                  <a:ext uri="{FF2B5EF4-FFF2-40B4-BE49-F238E27FC236}">
                    <a16:creationId xmlns:a16="http://schemas.microsoft.com/office/drawing/2014/main" id="{8F2FABE0-E2A7-2160-A2E9-6EC50C517D49}"/>
                  </a:ext>
                </a:extLst>
              </p:cNvPr>
              <p:cNvSpPr/>
              <p:nvPr/>
            </p:nvSpPr>
            <p:spPr>
              <a:xfrm rot="16200000" flipV="1">
                <a:off x="4865029" y="2051815"/>
                <a:ext cx="321863" cy="198970"/>
              </a:xfrm>
              <a:prstGeom prst="parallelogram">
                <a:avLst>
                  <a:gd name="adj" fmla="val 3629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FBB2497-D38B-B504-C261-1057B50CA9E3}"/>
                </a:ext>
              </a:extLst>
            </p:cNvPr>
            <p:cNvGrpSpPr/>
            <p:nvPr/>
          </p:nvGrpSpPr>
          <p:grpSpPr>
            <a:xfrm>
              <a:off x="4435744" y="3782616"/>
              <a:ext cx="492734" cy="428769"/>
              <a:chOff x="4045184" y="2199810"/>
              <a:chExt cx="492734" cy="428769"/>
            </a:xfrm>
            <a:solidFill>
              <a:schemeClr val="bg1">
                <a:lumMod val="75000"/>
              </a:schemeClr>
            </a:solidFill>
          </p:grpSpPr>
          <p:sp>
            <p:nvSpPr>
              <p:cNvPr id="35" name="平行四边形 34">
                <a:extLst>
                  <a:ext uri="{FF2B5EF4-FFF2-40B4-BE49-F238E27FC236}">
                    <a16:creationId xmlns:a16="http://schemas.microsoft.com/office/drawing/2014/main" id="{7AE33739-1AA0-AEC6-683C-D4D6DB8638FA}"/>
                  </a:ext>
                </a:extLst>
              </p:cNvPr>
              <p:cNvSpPr/>
              <p:nvPr/>
            </p:nvSpPr>
            <p:spPr>
              <a:xfrm rot="16200000" flipV="1">
                <a:off x="3983737" y="2368163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平行四边形 35">
                <a:extLst>
                  <a:ext uri="{FF2B5EF4-FFF2-40B4-BE49-F238E27FC236}">
                    <a16:creationId xmlns:a16="http://schemas.microsoft.com/office/drawing/2014/main" id="{79DD15F7-691B-5AE6-8471-A7D62C19A0F6}"/>
                  </a:ext>
                </a:extLst>
              </p:cNvPr>
              <p:cNvSpPr/>
              <p:nvPr/>
            </p:nvSpPr>
            <p:spPr>
              <a:xfrm rot="16200000" flipV="1">
                <a:off x="4277501" y="22612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0540502-FB52-CCF6-A11E-A44B6A3FA2AA}"/>
                </a:ext>
              </a:extLst>
            </p:cNvPr>
            <p:cNvGrpSpPr/>
            <p:nvPr/>
          </p:nvGrpSpPr>
          <p:grpSpPr>
            <a:xfrm>
              <a:off x="4435744" y="4128867"/>
              <a:ext cx="492734" cy="428769"/>
              <a:chOff x="4045184" y="2199810"/>
              <a:chExt cx="492734" cy="428769"/>
            </a:xfrm>
            <a:solidFill>
              <a:schemeClr val="bg1">
                <a:lumMod val="75000"/>
              </a:schemeClr>
            </a:solidFill>
          </p:grpSpPr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id="{C2CDDC3B-DCF4-431C-7A60-631745D223C2}"/>
                  </a:ext>
                </a:extLst>
              </p:cNvPr>
              <p:cNvSpPr/>
              <p:nvPr/>
            </p:nvSpPr>
            <p:spPr>
              <a:xfrm rot="16200000" flipV="1">
                <a:off x="3983737" y="2368163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平行四边形 33">
                <a:extLst>
                  <a:ext uri="{FF2B5EF4-FFF2-40B4-BE49-F238E27FC236}">
                    <a16:creationId xmlns:a16="http://schemas.microsoft.com/office/drawing/2014/main" id="{DDDA325B-D8C0-8501-9258-A6BA86DDF2CB}"/>
                  </a:ext>
                </a:extLst>
              </p:cNvPr>
              <p:cNvSpPr/>
              <p:nvPr/>
            </p:nvSpPr>
            <p:spPr>
              <a:xfrm rot="16200000" flipV="1">
                <a:off x="4277501" y="2261257"/>
                <a:ext cx="321863" cy="198970"/>
              </a:xfrm>
              <a:prstGeom prst="parallelogram">
                <a:avLst>
                  <a:gd name="adj" fmla="val 36291"/>
                </a:avLst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5F473964-16E7-0511-39A0-4FE4E085D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2669" y="3384068"/>
              <a:ext cx="196447" cy="1467504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5F718572-AB57-BCE1-47E3-6F25532416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8699" y="3213366"/>
              <a:ext cx="815866" cy="30333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027349E-48AF-E9AB-7812-5B2410FF94C6}"/>
                </a:ext>
              </a:extLst>
            </p:cNvPr>
            <p:cNvSpPr txBox="1"/>
            <p:nvPr/>
          </p:nvSpPr>
          <p:spPr>
            <a:xfrm>
              <a:off x="4003672" y="4800435"/>
              <a:ext cx="10631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Incident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source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7594010-65C0-81FE-7450-AF4AADA65C42}"/>
                </a:ext>
              </a:extLst>
            </p:cNvPr>
            <p:cNvSpPr txBox="1"/>
            <p:nvPr/>
          </p:nvSpPr>
          <p:spPr>
            <a:xfrm>
              <a:off x="6198329" y="1651988"/>
              <a:ext cx="14478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Reflective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metasurface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elements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EFCD7B5-ED32-5E10-D1B0-435A28ECE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635" t="12769" r="18651" b="8041"/>
            <a:stretch/>
          </p:blipFill>
          <p:spPr>
            <a:xfrm rot="11284160">
              <a:off x="4986091" y="4919243"/>
              <a:ext cx="300438" cy="469420"/>
            </a:xfrm>
            <a:prstGeom prst="rect">
              <a:avLst/>
            </a:prstGeom>
          </p:spPr>
        </p:pic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1C739F05-30DC-3DD2-3A61-6248EE7BEC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635" t="12769" r="18651" b="8041"/>
          <a:stretch/>
        </p:blipFill>
        <p:spPr>
          <a:xfrm rot="18034768">
            <a:off x="2562338" y="2714945"/>
            <a:ext cx="300438" cy="469420"/>
          </a:xfrm>
          <a:prstGeom prst="rect">
            <a:avLst/>
          </a:prstGeom>
        </p:spPr>
      </p:pic>
      <p:grpSp>
        <p:nvGrpSpPr>
          <p:cNvPr id="60" name="组合 59">
            <a:extLst>
              <a:ext uri="{FF2B5EF4-FFF2-40B4-BE49-F238E27FC236}">
                <a16:creationId xmlns:a16="http://schemas.microsoft.com/office/drawing/2014/main" id="{F26D0927-1908-E479-43F8-BBDC5B9A0C9B}"/>
              </a:ext>
            </a:extLst>
          </p:cNvPr>
          <p:cNvGrpSpPr/>
          <p:nvPr/>
        </p:nvGrpSpPr>
        <p:grpSpPr>
          <a:xfrm>
            <a:off x="2890396" y="2851956"/>
            <a:ext cx="2146999" cy="1222007"/>
            <a:chOff x="9011272" y="3140517"/>
            <a:chExt cx="2146999" cy="1222007"/>
          </a:xfrm>
        </p:grpSpPr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BEC917C6-C7DC-E610-BED4-11764EE9083C}"/>
                </a:ext>
              </a:extLst>
            </p:cNvPr>
            <p:cNvGrpSpPr/>
            <p:nvPr/>
          </p:nvGrpSpPr>
          <p:grpSpPr>
            <a:xfrm>
              <a:off x="9011272" y="3140517"/>
              <a:ext cx="1893483" cy="829516"/>
              <a:chOff x="5422908" y="3185709"/>
              <a:chExt cx="1893483" cy="829516"/>
            </a:xfrm>
          </p:grpSpPr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6DD27D71-FA6D-C3DE-83C2-F2518D9D85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0288" y="3185709"/>
                <a:ext cx="1725427" cy="207796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E2B20476-5C9D-DC63-4623-17F8DA2210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22908" y="3383188"/>
                <a:ext cx="1893483" cy="73525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3165A62F-1794-277F-872E-1E99517FEA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5384" y="3387583"/>
                <a:ext cx="1834539" cy="362627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D0F0A07E-8499-62AD-2811-4159F71C04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16006" y="3392008"/>
                <a:ext cx="1648776" cy="623217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F2E24B5-1434-6D0D-8D1C-121753C45E19}"/>
                </a:ext>
              </a:extLst>
            </p:cNvPr>
            <p:cNvSpPr txBox="1"/>
            <p:nvPr/>
          </p:nvSpPr>
          <p:spPr>
            <a:xfrm>
              <a:off x="9518077" y="3993192"/>
              <a:ext cx="16401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Radiation rays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8E1CEABF-748D-B15D-A7A7-06FC8F127921}"/>
              </a:ext>
            </a:extLst>
          </p:cNvPr>
          <p:cNvGrpSpPr/>
          <p:nvPr/>
        </p:nvGrpSpPr>
        <p:grpSpPr>
          <a:xfrm>
            <a:off x="6903932" y="1405502"/>
            <a:ext cx="4500817" cy="3699094"/>
            <a:chOff x="7463367" y="1400835"/>
            <a:chExt cx="4500817" cy="3699094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D1124B13-A368-E0AB-A6C7-204135E05C9D}"/>
                </a:ext>
              </a:extLst>
            </p:cNvPr>
            <p:cNvGrpSpPr/>
            <p:nvPr/>
          </p:nvGrpSpPr>
          <p:grpSpPr>
            <a:xfrm>
              <a:off x="7463367" y="1400835"/>
              <a:ext cx="4500817" cy="3699094"/>
              <a:chOff x="3941233" y="1400835"/>
              <a:chExt cx="4500817" cy="3699094"/>
            </a:xfrm>
          </p:grpSpPr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F5F48E94-217A-6493-5455-F392E97A871D}"/>
                  </a:ext>
                </a:extLst>
              </p:cNvPr>
              <p:cNvGrpSpPr/>
              <p:nvPr/>
            </p:nvGrpSpPr>
            <p:grpSpPr>
              <a:xfrm>
                <a:off x="3941233" y="1400835"/>
                <a:ext cx="4500817" cy="3699094"/>
                <a:chOff x="3941233" y="1400835"/>
                <a:chExt cx="4500817" cy="3699094"/>
              </a:xfrm>
            </p:grpSpPr>
            <p:sp>
              <p:nvSpPr>
                <p:cNvPr id="87" name="平行四边形 86">
                  <a:extLst>
                    <a:ext uri="{FF2B5EF4-FFF2-40B4-BE49-F238E27FC236}">
                      <a16:creationId xmlns:a16="http://schemas.microsoft.com/office/drawing/2014/main" id="{8C789F5D-3887-329F-7F6E-B9B0EFB8C5B3}"/>
                    </a:ext>
                  </a:extLst>
                </p:cNvPr>
                <p:cNvSpPr/>
                <p:nvPr/>
              </p:nvSpPr>
              <p:spPr>
                <a:xfrm rot="16200000" flipV="1">
                  <a:off x="3477683" y="2123016"/>
                  <a:ext cx="2798233" cy="1871134"/>
                </a:xfrm>
                <a:prstGeom prst="parallelogram">
                  <a:avLst>
                    <a:gd name="adj" fmla="val 36291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03A6AFE4-3343-DC18-259A-C59FA98AAB36}"/>
                    </a:ext>
                  </a:extLst>
                </p:cNvPr>
                <p:cNvGrpSpPr/>
                <p:nvPr/>
              </p:nvGrpSpPr>
              <p:grpSpPr>
                <a:xfrm>
                  <a:off x="4045184" y="1775621"/>
                  <a:ext cx="1667791" cy="852958"/>
                  <a:chOff x="4045184" y="1775621"/>
                  <a:chExt cx="1667791" cy="85295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27" name="平行四边形 126">
                    <a:extLst>
                      <a:ext uri="{FF2B5EF4-FFF2-40B4-BE49-F238E27FC236}">
                        <a16:creationId xmlns:a16="http://schemas.microsoft.com/office/drawing/2014/main" id="{4DC20321-77EB-5DA2-A423-5FB28AE4CD33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3983737" y="2368163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8" name="平行四边形 127">
                    <a:extLst>
                      <a:ext uri="{FF2B5EF4-FFF2-40B4-BE49-F238E27FC236}">
                        <a16:creationId xmlns:a16="http://schemas.microsoft.com/office/drawing/2014/main" id="{412EA9C7-5B81-ECB2-C843-2B45EBAC7D96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277501" y="22612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9" name="平行四边形 128">
                    <a:extLst>
                      <a:ext uri="{FF2B5EF4-FFF2-40B4-BE49-F238E27FC236}">
                        <a16:creationId xmlns:a16="http://schemas.microsoft.com/office/drawing/2014/main" id="{9F814319-F48F-E07F-0417-1CF261336223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571265" y="2155756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0" name="平行四边形 129">
                    <a:extLst>
                      <a:ext uri="{FF2B5EF4-FFF2-40B4-BE49-F238E27FC236}">
                        <a16:creationId xmlns:a16="http://schemas.microsoft.com/office/drawing/2014/main" id="{A262FA05-79A2-46CD-C5C4-DC3C19F3A739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865029" y="2051815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1" name="平行四边形 130">
                    <a:extLst>
                      <a:ext uri="{FF2B5EF4-FFF2-40B4-BE49-F238E27FC236}">
                        <a16:creationId xmlns:a16="http://schemas.microsoft.com/office/drawing/2014/main" id="{0DAB037D-0CAB-7B39-A41E-2EF17CE59539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5158793" y="19441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2" name="平行四边形 131">
                    <a:extLst>
                      <a:ext uri="{FF2B5EF4-FFF2-40B4-BE49-F238E27FC236}">
                        <a16:creationId xmlns:a16="http://schemas.microsoft.com/office/drawing/2014/main" id="{6D85E969-BEBD-8C33-AC5F-33739C0D7FA6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5452558" y="1837068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89" name="组合 88">
                  <a:extLst>
                    <a:ext uri="{FF2B5EF4-FFF2-40B4-BE49-F238E27FC236}">
                      <a16:creationId xmlns:a16="http://schemas.microsoft.com/office/drawing/2014/main" id="{FFA0B42E-533E-15DC-407B-EB7BB2D2B40A}"/>
                    </a:ext>
                  </a:extLst>
                </p:cNvPr>
                <p:cNvGrpSpPr/>
                <p:nvPr/>
              </p:nvGrpSpPr>
              <p:grpSpPr>
                <a:xfrm>
                  <a:off x="4045184" y="2112171"/>
                  <a:ext cx="1667791" cy="852958"/>
                  <a:chOff x="4045184" y="1775621"/>
                  <a:chExt cx="1667791" cy="85295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21" name="平行四边形 120">
                    <a:extLst>
                      <a:ext uri="{FF2B5EF4-FFF2-40B4-BE49-F238E27FC236}">
                        <a16:creationId xmlns:a16="http://schemas.microsoft.com/office/drawing/2014/main" id="{71384470-BE8B-2764-E6CD-D01EE57D6A3D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3983737" y="2368163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2" name="平行四边形 121">
                    <a:extLst>
                      <a:ext uri="{FF2B5EF4-FFF2-40B4-BE49-F238E27FC236}">
                        <a16:creationId xmlns:a16="http://schemas.microsoft.com/office/drawing/2014/main" id="{EAFD90E9-332F-D2E3-190F-EA41E32B809C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277501" y="22612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3" name="平行四边形 122">
                    <a:extLst>
                      <a:ext uri="{FF2B5EF4-FFF2-40B4-BE49-F238E27FC236}">
                        <a16:creationId xmlns:a16="http://schemas.microsoft.com/office/drawing/2014/main" id="{0C1ABD09-9FA3-DD0E-420C-04500B60FE1D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571265" y="2155756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4" name="平行四边形 123">
                    <a:extLst>
                      <a:ext uri="{FF2B5EF4-FFF2-40B4-BE49-F238E27FC236}">
                        <a16:creationId xmlns:a16="http://schemas.microsoft.com/office/drawing/2014/main" id="{5D97E552-9355-4C1B-BB18-A8180F2B66BA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865029" y="2051815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5" name="平行四边形 124">
                    <a:extLst>
                      <a:ext uri="{FF2B5EF4-FFF2-40B4-BE49-F238E27FC236}">
                        <a16:creationId xmlns:a16="http://schemas.microsoft.com/office/drawing/2014/main" id="{9B6BEBF9-7256-5A53-6211-96CEF2FD17ED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5158793" y="19441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6" name="平行四边形 125">
                    <a:extLst>
                      <a:ext uri="{FF2B5EF4-FFF2-40B4-BE49-F238E27FC236}">
                        <a16:creationId xmlns:a16="http://schemas.microsoft.com/office/drawing/2014/main" id="{F569EFB7-7B32-ADD1-852F-80770DF47922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5452558" y="1837068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90" name="组合 89">
                  <a:extLst>
                    <a:ext uri="{FF2B5EF4-FFF2-40B4-BE49-F238E27FC236}">
                      <a16:creationId xmlns:a16="http://schemas.microsoft.com/office/drawing/2014/main" id="{769E6E36-2DB2-D67F-BB4D-18C4104098AC}"/>
                    </a:ext>
                  </a:extLst>
                </p:cNvPr>
                <p:cNvGrpSpPr/>
                <p:nvPr/>
              </p:nvGrpSpPr>
              <p:grpSpPr>
                <a:xfrm>
                  <a:off x="4045184" y="2448721"/>
                  <a:ext cx="1667791" cy="852958"/>
                  <a:chOff x="4045184" y="1775621"/>
                  <a:chExt cx="1667791" cy="85295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15" name="平行四边形 114">
                    <a:extLst>
                      <a:ext uri="{FF2B5EF4-FFF2-40B4-BE49-F238E27FC236}">
                        <a16:creationId xmlns:a16="http://schemas.microsoft.com/office/drawing/2014/main" id="{EFAB999B-CC07-23FF-4F1E-11709EDF61C6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3983737" y="2368163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平行四边形 115">
                    <a:extLst>
                      <a:ext uri="{FF2B5EF4-FFF2-40B4-BE49-F238E27FC236}">
                        <a16:creationId xmlns:a16="http://schemas.microsoft.com/office/drawing/2014/main" id="{29D34D61-D7C2-3886-7832-87A7A3451EC3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277501" y="22612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7" name="平行四边形 116">
                    <a:extLst>
                      <a:ext uri="{FF2B5EF4-FFF2-40B4-BE49-F238E27FC236}">
                        <a16:creationId xmlns:a16="http://schemas.microsoft.com/office/drawing/2014/main" id="{8BC15E4B-A739-C0D9-85C5-C194205C063E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571265" y="2155756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8" name="平行四边形 117">
                    <a:extLst>
                      <a:ext uri="{FF2B5EF4-FFF2-40B4-BE49-F238E27FC236}">
                        <a16:creationId xmlns:a16="http://schemas.microsoft.com/office/drawing/2014/main" id="{88A52E7E-838E-6675-B3C7-14C898B78197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865029" y="2051815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9" name="平行四边形 118">
                    <a:extLst>
                      <a:ext uri="{FF2B5EF4-FFF2-40B4-BE49-F238E27FC236}">
                        <a16:creationId xmlns:a16="http://schemas.microsoft.com/office/drawing/2014/main" id="{B55B2E1C-624E-B9F5-63FD-73DBCA429552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5158793" y="19441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0" name="平行四边形 119">
                    <a:extLst>
                      <a:ext uri="{FF2B5EF4-FFF2-40B4-BE49-F238E27FC236}">
                        <a16:creationId xmlns:a16="http://schemas.microsoft.com/office/drawing/2014/main" id="{4C8E45A2-E719-357F-A273-36AB177C4313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5452558" y="1837068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91" name="组合 90">
                  <a:extLst>
                    <a:ext uri="{FF2B5EF4-FFF2-40B4-BE49-F238E27FC236}">
                      <a16:creationId xmlns:a16="http://schemas.microsoft.com/office/drawing/2014/main" id="{B54C7D63-3ADC-0577-73EC-77587EE60A8F}"/>
                    </a:ext>
                  </a:extLst>
                </p:cNvPr>
                <p:cNvGrpSpPr/>
                <p:nvPr/>
              </p:nvGrpSpPr>
              <p:grpSpPr>
                <a:xfrm>
                  <a:off x="4045184" y="3000018"/>
                  <a:ext cx="1080262" cy="638211"/>
                  <a:chOff x="4045184" y="1990368"/>
                  <a:chExt cx="1080262" cy="638211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11" name="平行四边形 110">
                    <a:extLst>
                      <a:ext uri="{FF2B5EF4-FFF2-40B4-BE49-F238E27FC236}">
                        <a16:creationId xmlns:a16="http://schemas.microsoft.com/office/drawing/2014/main" id="{460C9890-33AF-8442-DB3C-7EE57CF3FEB6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3983737" y="2368163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平行四边形 111">
                    <a:extLst>
                      <a:ext uri="{FF2B5EF4-FFF2-40B4-BE49-F238E27FC236}">
                        <a16:creationId xmlns:a16="http://schemas.microsoft.com/office/drawing/2014/main" id="{070E15E2-8170-CDD3-2C6B-61E0D85A10F2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277501" y="22612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平行四边形 112">
                    <a:extLst>
                      <a:ext uri="{FF2B5EF4-FFF2-40B4-BE49-F238E27FC236}">
                        <a16:creationId xmlns:a16="http://schemas.microsoft.com/office/drawing/2014/main" id="{70FB4E5D-461F-6E13-3A43-DD529C9A780D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571265" y="2155756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平行四边形 113">
                    <a:extLst>
                      <a:ext uri="{FF2B5EF4-FFF2-40B4-BE49-F238E27FC236}">
                        <a16:creationId xmlns:a16="http://schemas.microsoft.com/office/drawing/2014/main" id="{FB793611-A27E-F8A3-DC19-9B0F5F3DE7EB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865029" y="2051815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92" name="组合 91">
                  <a:extLst>
                    <a:ext uri="{FF2B5EF4-FFF2-40B4-BE49-F238E27FC236}">
                      <a16:creationId xmlns:a16="http://schemas.microsoft.com/office/drawing/2014/main" id="{7951346D-FE7C-8B5B-5BB8-538880BA1092}"/>
                    </a:ext>
                  </a:extLst>
                </p:cNvPr>
                <p:cNvGrpSpPr/>
                <p:nvPr/>
              </p:nvGrpSpPr>
              <p:grpSpPr>
                <a:xfrm>
                  <a:off x="4045184" y="3551558"/>
                  <a:ext cx="492734" cy="428769"/>
                  <a:chOff x="4045184" y="2199810"/>
                  <a:chExt cx="492734" cy="428769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09" name="平行四边形 108">
                    <a:extLst>
                      <a:ext uri="{FF2B5EF4-FFF2-40B4-BE49-F238E27FC236}">
                        <a16:creationId xmlns:a16="http://schemas.microsoft.com/office/drawing/2014/main" id="{2270362E-D4D9-6D2B-E24D-E810E2AB4740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3983737" y="2368163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平行四边形 109">
                    <a:extLst>
                      <a:ext uri="{FF2B5EF4-FFF2-40B4-BE49-F238E27FC236}">
                        <a16:creationId xmlns:a16="http://schemas.microsoft.com/office/drawing/2014/main" id="{D086D4BA-B959-ADD0-DC09-309A469F4643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277501" y="22612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93" name="组合 92">
                  <a:extLst>
                    <a:ext uri="{FF2B5EF4-FFF2-40B4-BE49-F238E27FC236}">
                      <a16:creationId xmlns:a16="http://schemas.microsoft.com/office/drawing/2014/main" id="{26789EF8-3844-90B7-5646-A77F8F6795EE}"/>
                    </a:ext>
                  </a:extLst>
                </p:cNvPr>
                <p:cNvGrpSpPr/>
                <p:nvPr/>
              </p:nvGrpSpPr>
              <p:grpSpPr>
                <a:xfrm>
                  <a:off x="4045184" y="3897809"/>
                  <a:ext cx="492734" cy="428769"/>
                  <a:chOff x="4045184" y="2199810"/>
                  <a:chExt cx="492734" cy="428769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107" name="平行四边形 106">
                    <a:extLst>
                      <a:ext uri="{FF2B5EF4-FFF2-40B4-BE49-F238E27FC236}">
                        <a16:creationId xmlns:a16="http://schemas.microsoft.com/office/drawing/2014/main" id="{8F04D4F5-08EE-5017-0D01-E937CCBBD294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3983737" y="2368163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平行四边形 107">
                    <a:extLst>
                      <a:ext uri="{FF2B5EF4-FFF2-40B4-BE49-F238E27FC236}">
                        <a16:creationId xmlns:a16="http://schemas.microsoft.com/office/drawing/2014/main" id="{77B867A2-C66F-56DE-2D93-8BD46224E165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4277501" y="2261257"/>
                    <a:ext cx="321863" cy="198970"/>
                  </a:xfrm>
                  <a:prstGeom prst="parallelogram">
                    <a:avLst>
                      <a:gd name="adj" fmla="val 36291"/>
                    </a:avLst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94" name="直接连接符 93">
                  <a:extLst>
                    <a:ext uri="{FF2B5EF4-FFF2-40B4-BE49-F238E27FC236}">
                      <a16:creationId xmlns:a16="http://schemas.microsoft.com/office/drawing/2014/main" id="{CF235274-F7F1-063A-6581-E2632C3DE7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22109" y="3153010"/>
                  <a:ext cx="196447" cy="1467504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>
                  <a:extLst>
                    <a:ext uri="{FF2B5EF4-FFF2-40B4-BE49-F238E27FC236}">
                      <a16:creationId xmlns:a16="http://schemas.microsoft.com/office/drawing/2014/main" id="{7CDAFF34-4A93-E13B-5AA5-A434977BF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07453" y="2866051"/>
                  <a:ext cx="2448686" cy="294899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  <a:prstDash val="dash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>
                  <a:extLst>
                    <a:ext uri="{FF2B5EF4-FFF2-40B4-BE49-F238E27FC236}">
                      <a16:creationId xmlns:a16="http://schemas.microsoft.com/office/drawing/2014/main" id="{ABA77FB0-60EE-C3B6-EF1A-16CFF48C4C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8139" y="2982308"/>
                  <a:ext cx="815866" cy="30333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7095A290-9C3E-2CA2-540F-ECC91D179C2F}"/>
                    </a:ext>
                  </a:extLst>
                </p:cNvPr>
                <p:cNvSpPr txBox="1"/>
                <p:nvPr/>
              </p:nvSpPr>
              <p:spPr>
                <a:xfrm>
                  <a:off x="4120096" y="4730597"/>
                  <a:ext cx="13730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Transmitter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8" name="文本框 97">
                  <a:extLst>
                    <a:ext uri="{FF2B5EF4-FFF2-40B4-BE49-F238E27FC236}">
                      <a16:creationId xmlns:a16="http://schemas.microsoft.com/office/drawing/2014/main" id="{8EB86832-9FA0-6661-ED0E-2BF41FB9685D}"/>
                    </a:ext>
                  </a:extLst>
                </p:cNvPr>
                <p:cNvSpPr txBox="1"/>
                <p:nvPr/>
              </p:nvSpPr>
              <p:spPr>
                <a:xfrm>
                  <a:off x="6831673" y="2965307"/>
                  <a:ext cx="16103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Receiver</a:t>
                  </a: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point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9" name="文本框 98">
                  <a:extLst>
                    <a:ext uri="{FF2B5EF4-FFF2-40B4-BE49-F238E27FC236}">
                      <a16:creationId xmlns:a16="http://schemas.microsoft.com/office/drawing/2014/main" id="{74A36655-B96B-CC50-83BB-F9711ED55AE2}"/>
                    </a:ext>
                  </a:extLst>
                </p:cNvPr>
                <p:cNvSpPr txBox="1"/>
                <p:nvPr/>
              </p:nvSpPr>
              <p:spPr>
                <a:xfrm>
                  <a:off x="5743768" y="1400835"/>
                  <a:ext cx="144783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Reflective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metasurface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elements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0" name="直接连接符 99">
                  <a:extLst>
                    <a:ext uri="{FF2B5EF4-FFF2-40B4-BE49-F238E27FC236}">
                      <a16:creationId xmlns:a16="http://schemas.microsoft.com/office/drawing/2014/main" id="{C11C55E5-6DE8-E017-E362-9611857B59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25960" y="3160950"/>
                  <a:ext cx="952883" cy="38659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椭圆 100">
                  <a:extLst>
                    <a:ext uri="{FF2B5EF4-FFF2-40B4-BE49-F238E27FC236}">
                      <a16:creationId xmlns:a16="http://schemas.microsoft.com/office/drawing/2014/main" id="{C1ACCB64-BBBF-99DB-7415-736D72A82E07}"/>
                    </a:ext>
                  </a:extLst>
                </p:cNvPr>
                <p:cNvSpPr/>
                <p:nvPr/>
              </p:nvSpPr>
              <p:spPr>
                <a:xfrm>
                  <a:off x="4731480" y="4648770"/>
                  <a:ext cx="163654" cy="16365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文本框 101">
                      <a:extLst>
                        <a:ext uri="{FF2B5EF4-FFF2-40B4-BE49-F238E27FC236}">
                          <a16:creationId xmlns:a16="http://schemas.microsoft.com/office/drawing/2014/main" id="{3F33515A-DC92-ADA9-3F72-BC18A279B9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48750" y="3429000"/>
                      <a:ext cx="612284" cy="28918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zh-CN" alt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𝒌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𝒊𝒏𝒄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87" name="文本框 86">
                      <a:extLst>
                        <a:ext uri="{FF2B5EF4-FFF2-40B4-BE49-F238E27FC236}">
                          <a16:creationId xmlns:a16="http://schemas.microsoft.com/office/drawing/2014/main" id="{0A4FD2DE-2F9B-6628-47BF-F2CAAC37193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48750" y="3429000"/>
                      <a:ext cx="612284" cy="28918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8000" r="-4000" b="-1489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文本框 102">
                      <a:extLst>
                        <a:ext uri="{FF2B5EF4-FFF2-40B4-BE49-F238E27FC236}">
                          <a16:creationId xmlns:a16="http://schemas.microsoft.com/office/drawing/2014/main" id="{39B0F341-AFF2-6B6C-2440-2E6F68D9D4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34318" y="3102380"/>
                      <a:ext cx="633122" cy="2891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zh-CN" alt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𝒌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𝒐𝒖𝒕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88" name="文本框 87">
                      <a:extLst>
                        <a:ext uri="{FF2B5EF4-FFF2-40B4-BE49-F238E27FC236}">
                          <a16:creationId xmlns:a16="http://schemas.microsoft.com/office/drawing/2014/main" id="{7E06B60A-0531-978F-9377-637330A125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34318" y="3102380"/>
                      <a:ext cx="633122" cy="28918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6731" r="-1923" b="-170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4" name="弧形 103">
                  <a:extLst>
                    <a:ext uri="{FF2B5EF4-FFF2-40B4-BE49-F238E27FC236}">
                      <a16:creationId xmlns:a16="http://schemas.microsoft.com/office/drawing/2014/main" id="{820F645C-6917-1B89-B35D-EE7E490EF808}"/>
                    </a:ext>
                  </a:extLst>
                </p:cNvPr>
                <p:cNvSpPr/>
                <p:nvPr/>
              </p:nvSpPr>
              <p:spPr>
                <a:xfrm rot="6050286">
                  <a:off x="4916138" y="3151284"/>
                  <a:ext cx="266700" cy="263257"/>
                </a:xfrm>
                <a:prstGeom prst="arc">
                  <a:avLst>
                    <a:gd name="adj1" fmla="val 15683207"/>
                    <a:gd name="adj2" fmla="val 0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5" name="弧形 104">
                  <a:extLst>
                    <a:ext uri="{FF2B5EF4-FFF2-40B4-BE49-F238E27FC236}">
                      <a16:creationId xmlns:a16="http://schemas.microsoft.com/office/drawing/2014/main" id="{F2303851-CFE7-E744-5A52-8EE5AD9BD450}"/>
                    </a:ext>
                  </a:extLst>
                </p:cNvPr>
                <p:cNvSpPr/>
                <p:nvPr/>
              </p:nvSpPr>
              <p:spPr>
                <a:xfrm rot="3881696">
                  <a:off x="5343864" y="3065454"/>
                  <a:ext cx="266700" cy="263257"/>
                </a:xfrm>
                <a:prstGeom prst="arc">
                  <a:avLst>
                    <a:gd name="adj1" fmla="val 15999390"/>
                    <a:gd name="adj2" fmla="val 0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6" name="椭圆 105">
                  <a:extLst>
                    <a:ext uri="{FF2B5EF4-FFF2-40B4-BE49-F238E27FC236}">
                      <a16:creationId xmlns:a16="http://schemas.microsoft.com/office/drawing/2014/main" id="{4EFFB84B-910A-0E97-10B6-8060F57415A3}"/>
                    </a:ext>
                  </a:extLst>
                </p:cNvPr>
                <p:cNvSpPr/>
                <p:nvPr/>
              </p:nvSpPr>
              <p:spPr>
                <a:xfrm>
                  <a:off x="7481044" y="2776397"/>
                  <a:ext cx="163654" cy="163654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52077DF8-DA12-E82A-A626-04F075F97751}"/>
                  </a:ext>
                </a:extLst>
              </p:cNvPr>
              <p:cNvSpPr txBox="1"/>
              <p:nvPr/>
            </p:nvSpPr>
            <p:spPr>
              <a:xfrm rot="20582800">
                <a:off x="4876500" y="3645302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…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B12B478A-A80B-9949-8368-B8BCD0445F12}"/>
                </a:ext>
              </a:extLst>
            </p:cNvPr>
            <p:cNvCxnSpPr>
              <a:cxnSpLocks/>
            </p:cNvCxnSpPr>
            <p:nvPr/>
          </p:nvCxnSpPr>
          <p:spPr>
            <a:xfrm>
              <a:off x="8104490" y="4724051"/>
              <a:ext cx="189622" cy="167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B03B8615-DBF6-479B-7807-2458CEBCE7A3}"/>
                </a:ext>
              </a:extLst>
            </p:cNvPr>
            <p:cNvCxnSpPr>
              <a:cxnSpLocks/>
            </p:cNvCxnSpPr>
            <p:nvPr/>
          </p:nvCxnSpPr>
          <p:spPr>
            <a:xfrm>
              <a:off x="8346566" y="3129824"/>
              <a:ext cx="193869" cy="2723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>
              <a:extLst>
                <a:ext uri="{FF2B5EF4-FFF2-40B4-BE49-F238E27FC236}">
                  <a16:creationId xmlns:a16="http://schemas.microsoft.com/office/drawing/2014/main" id="{7BBF0DFB-4C73-B40A-B49B-A1C889CCB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6606" y="3133975"/>
              <a:ext cx="48139" cy="3951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93AD6DAC-68BD-FE7D-0FDE-AAE64577DF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8938" y="4241629"/>
              <a:ext cx="84741" cy="47914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本框 78">
                  <a:extLst>
                    <a:ext uri="{FF2B5EF4-FFF2-40B4-BE49-F238E27FC236}">
                      <a16:creationId xmlns:a16="http://schemas.microsoft.com/office/drawing/2014/main" id="{D47C8790-DD42-096D-C1C1-852C2F20F657}"/>
                    </a:ext>
                  </a:extLst>
                </p:cNvPr>
                <p:cNvSpPr txBox="1"/>
                <p:nvPr/>
              </p:nvSpPr>
              <p:spPr>
                <a:xfrm rot="16525777">
                  <a:off x="7924550" y="3678157"/>
                  <a:ext cx="591444" cy="2891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𝒌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𝒊𝒏𝒄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3" name="文本框 192">
                  <a:extLst>
                    <a:ext uri="{FF2B5EF4-FFF2-40B4-BE49-F238E27FC236}">
                      <a16:creationId xmlns:a16="http://schemas.microsoft.com/office/drawing/2014/main" id="{EFF85912-4AB2-8C3C-AE35-A1D23A43B5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525777">
                  <a:off x="7924550" y="3678157"/>
                  <a:ext cx="591444" cy="289182"/>
                </a:xfrm>
                <a:prstGeom prst="rect">
                  <a:avLst/>
                </a:prstGeom>
                <a:blipFill>
                  <a:blip r:embed="rId8"/>
                  <a:stretch>
                    <a:fillRect t="-980" r="-12281" b="-29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01CEAFBC-4A02-8FC5-0C5B-3D7B0E0A70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2006" y="2935478"/>
              <a:ext cx="24952" cy="227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箭头连接符 80">
              <a:extLst>
                <a:ext uri="{FF2B5EF4-FFF2-40B4-BE49-F238E27FC236}">
                  <a16:creationId xmlns:a16="http://schemas.microsoft.com/office/drawing/2014/main" id="{4D53A671-EEA6-93AA-B1AC-253CD19B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20325" y="2716742"/>
              <a:ext cx="835682" cy="8745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85DF5842-9FAF-6435-C03B-BA79AEAC6D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0647" y="2898162"/>
              <a:ext cx="911978" cy="10828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文本框 82">
                  <a:extLst>
                    <a:ext uri="{FF2B5EF4-FFF2-40B4-BE49-F238E27FC236}">
                      <a16:creationId xmlns:a16="http://schemas.microsoft.com/office/drawing/2014/main" id="{850E0E89-DAF7-03E9-824E-2B15FD762CF5}"/>
                    </a:ext>
                  </a:extLst>
                </p:cNvPr>
                <p:cNvSpPr txBox="1"/>
                <p:nvPr/>
              </p:nvSpPr>
              <p:spPr>
                <a:xfrm rot="21208023">
                  <a:off x="9525583" y="2663262"/>
                  <a:ext cx="612282" cy="2891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𝒌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  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𝒐𝒖𝒕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1" name="文本框 200">
                  <a:extLst>
                    <a:ext uri="{FF2B5EF4-FFF2-40B4-BE49-F238E27FC236}">
                      <a16:creationId xmlns:a16="http://schemas.microsoft.com/office/drawing/2014/main" id="{06F346CC-E6EF-E4BF-63D3-2D3718F25E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08023">
                  <a:off x="9525583" y="2663262"/>
                  <a:ext cx="612282" cy="289182"/>
                </a:xfrm>
                <a:prstGeom prst="rect">
                  <a:avLst/>
                </a:prstGeom>
                <a:blipFill>
                  <a:blip r:embed="rId9"/>
                  <a:stretch>
                    <a:fillRect l="-1887" r="-2830" b="-101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FA8C79E6-BF7E-88C2-27EB-29520BFEB344}"/>
                </a:ext>
              </a:extLst>
            </p:cNvPr>
            <p:cNvCxnSpPr>
              <a:cxnSpLocks/>
            </p:cNvCxnSpPr>
            <p:nvPr/>
          </p:nvCxnSpPr>
          <p:spPr>
            <a:xfrm>
              <a:off x="11082900" y="2609653"/>
              <a:ext cx="0" cy="22718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D4106152-FD18-7F75-9B12-42DC5805129B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Wireless channel modeling: metasurface</a:t>
            </a: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EDC06FDA-1F37-48B2-EC4B-639DFF8F8848}"/>
              </a:ext>
            </a:extLst>
          </p:cNvPr>
          <p:cNvGrpSpPr/>
          <p:nvPr/>
        </p:nvGrpSpPr>
        <p:grpSpPr>
          <a:xfrm>
            <a:off x="7882300" y="5598161"/>
            <a:ext cx="2672132" cy="715940"/>
            <a:chOff x="8981075" y="4145858"/>
            <a:chExt cx="2672132" cy="715940"/>
          </a:xfrm>
        </p:grpSpPr>
        <p:pic>
          <p:nvPicPr>
            <p:cNvPr id="139" name="图片 138">
              <a:extLst>
                <a:ext uri="{FF2B5EF4-FFF2-40B4-BE49-F238E27FC236}">
                  <a16:creationId xmlns:a16="http://schemas.microsoft.com/office/drawing/2014/main" id="{AD7FE61F-D668-FE99-409E-F76A57F5C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1075" y="4145858"/>
              <a:ext cx="2672132" cy="715940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5B7787CD-A280-2CCC-9E41-AD4B3348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4798" y="4194366"/>
              <a:ext cx="322014" cy="313192"/>
            </a:xfrm>
            <a:prstGeom prst="rect">
              <a:avLst/>
            </a:prstGeom>
          </p:spPr>
        </p:pic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6D1D38CE-A0DC-6E1D-E4E4-47026DC3C738}"/>
              </a:ext>
            </a:extLst>
          </p:cNvPr>
          <p:cNvGrpSpPr/>
          <p:nvPr/>
        </p:nvGrpSpPr>
        <p:grpSpPr>
          <a:xfrm>
            <a:off x="6201151" y="5428316"/>
            <a:ext cx="3313362" cy="1063361"/>
            <a:chOff x="7299926" y="3976013"/>
            <a:chExt cx="3313362" cy="1063361"/>
          </a:xfrm>
        </p:grpSpPr>
        <p:pic>
          <p:nvPicPr>
            <p:cNvPr id="141" name="图片 140">
              <a:extLst>
                <a:ext uri="{FF2B5EF4-FFF2-40B4-BE49-F238E27FC236}">
                  <a16:creationId xmlns:a16="http://schemas.microsoft.com/office/drawing/2014/main" id="{4605E08C-E5AA-9666-7FD3-F17FE88B7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99926" y="3976013"/>
              <a:ext cx="1518132" cy="1063361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32DF1099-64A0-8D54-093A-15F307375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5781" y="4194366"/>
              <a:ext cx="297507" cy="26725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686F68C-5EA1-08DF-2A13-2EC4F61953DF}"/>
              </a:ext>
            </a:extLst>
          </p:cNvPr>
          <p:cNvSpPr txBox="1"/>
          <p:nvPr/>
        </p:nvSpPr>
        <p:spPr>
          <a:xfrm>
            <a:off x="876819" y="5372855"/>
            <a:ext cx="440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b="1" dirty="0"/>
              <a:t>We model the metasurface element as </a:t>
            </a:r>
            <a:r>
              <a:rPr lang="en-US" altLang="zh-CN" b="1" dirty="0">
                <a:solidFill>
                  <a:srgbClr val="C00000"/>
                </a:solidFill>
              </a:rPr>
              <a:t>a new micro antenna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06CB6E-2217-67D3-ACAA-D0CA68595273}"/>
              </a:ext>
            </a:extLst>
          </p:cNvPr>
          <p:cNvSpPr txBox="1"/>
          <p:nvPr/>
        </p:nvSpPr>
        <p:spPr>
          <a:xfrm>
            <a:off x="866375" y="6020494"/>
            <a:ext cx="4277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b="1" dirty="0"/>
              <a:t>Each element can </a:t>
            </a:r>
            <a:r>
              <a:rPr lang="en-US" altLang="zh-CN" b="1" dirty="0">
                <a:solidFill>
                  <a:srgbClr val="C00000"/>
                </a:solidFill>
              </a:rPr>
              <a:t>generate new rays </a:t>
            </a:r>
            <a:r>
              <a:rPr lang="en-US" altLang="zh-CN" b="1" dirty="0"/>
              <a:t>when ray reaching it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652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A9E18-DA0F-D751-9435-F8AA9D83F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8A2F1B-1CAD-6C25-1352-644B74AB9A6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Propagation path finding and sharing</a:t>
            </a:r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BF6D739B-ABF7-7461-1DAD-F038657185C4}"/>
              </a:ext>
            </a:extLst>
          </p:cNvPr>
          <p:cNvSpPr/>
          <p:nvPr/>
        </p:nvSpPr>
        <p:spPr>
          <a:xfrm rot="16200000" flipV="1">
            <a:off x="594793" y="2189720"/>
            <a:ext cx="3301837" cy="3163455"/>
          </a:xfrm>
          <a:prstGeom prst="parallelogram">
            <a:avLst>
              <a:gd name="adj" fmla="val 36291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平行四边形 6">
            <a:extLst>
              <a:ext uri="{FF2B5EF4-FFF2-40B4-BE49-F238E27FC236}">
                <a16:creationId xmlns:a16="http://schemas.microsoft.com/office/drawing/2014/main" id="{FB8C2B94-861C-1F33-013B-4941C1BFE18C}"/>
              </a:ext>
            </a:extLst>
          </p:cNvPr>
          <p:cNvSpPr/>
          <p:nvPr/>
        </p:nvSpPr>
        <p:spPr>
          <a:xfrm rot="16200000" flipV="1">
            <a:off x="1790220" y="3324537"/>
            <a:ext cx="1207892" cy="996410"/>
          </a:xfrm>
          <a:prstGeom prst="parallelogram">
            <a:avLst>
              <a:gd name="adj" fmla="val 36291"/>
            </a:avLst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DCC300-ABBA-404A-DFAF-3DC6CF7E2647}"/>
              </a:ext>
            </a:extLst>
          </p:cNvPr>
          <p:cNvSpPr txBox="1"/>
          <p:nvPr/>
        </p:nvSpPr>
        <p:spPr>
          <a:xfrm>
            <a:off x="1466865" y="6207823"/>
            <a:ext cx="137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Transmitter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EA2D2C0-907F-2C59-2AC6-00735169736E}"/>
                  </a:ext>
                </a:extLst>
              </p:cNvPr>
              <p:cNvSpPr txBox="1"/>
              <p:nvPr/>
            </p:nvSpPr>
            <p:spPr>
              <a:xfrm>
                <a:off x="4715968" y="4172200"/>
                <a:ext cx="16873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Receiver point:</a:t>
                </a:r>
                <a:b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8EA2D2C0-907F-2C59-2AC6-007351697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968" y="4172200"/>
                <a:ext cx="1687321" cy="646331"/>
              </a:xfrm>
              <a:prstGeom prst="rect">
                <a:avLst/>
              </a:prstGeom>
              <a:blipFill>
                <a:blip r:embed="rId2"/>
                <a:stretch>
                  <a:fillRect l="-3261" t="-4717" r="-2536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5A622A9-9413-465A-B873-4AB18D69B5AD}"/>
              </a:ext>
            </a:extLst>
          </p:cNvPr>
          <p:cNvSpPr txBox="1"/>
          <p:nvPr/>
        </p:nvSpPr>
        <p:spPr>
          <a:xfrm>
            <a:off x="2981413" y="2447813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Object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mesh 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5BA9309-B405-7186-61AC-7EE883064BD3}"/>
              </a:ext>
            </a:extLst>
          </p:cNvPr>
          <p:cNvGrpSpPr/>
          <p:nvPr/>
        </p:nvGrpSpPr>
        <p:grpSpPr>
          <a:xfrm>
            <a:off x="2080433" y="3682924"/>
            <a:ext cx="3509437" cy="2406177"/>
            <a:chOff x="4818202" y="3676013"/>
            <a:chExt cx="3509437" cy="2406177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CB2BD17A-E8AA-9222-0DA9-A719E376FC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7585" y="3771578"/>
              <a:ext cx="192586" cy="2310612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279A39D8-AB3F-CF3A-D6BB-255DD2387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8202" y="3676013"/>
              <a:ext cx="643446" cy="23923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EC0EF47-321D-F131-AF21-EF4684A36B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2777" y="3804617"/>
              <a:ext cx="3194862" cy="310713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BB30670-F579-8CFC-7937-316871045226}"/>
                </a:ext>
              </a:extLst>
            </p:cNvPr>
            <p:cNvCxnSpPr>
              <a:cxnSpLocks/>
            </p:cNvCxnSpPr>
            <p:nvPr/>
          </p:nvCxnSpPr>
          <p:spPr>
            <a:xfrm>
              <a:off x="5150442" y="3810161"/>
              <a:ext cx="668589" cy="926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BD77FBE-32A4-5D1C-8B4C-ECDC0C1896B1}"/>
                    </a:ext>
                  </a:extLst>
                </p:cNvPr>
                <p:cNvSpPr txBox="1"/>
                <p:nvPr/>
              </p:nvSpPr>
              <p:spPr>
                <a:xfrm>
                  <a:off x="5103214" y="4250319"/>
                  <a:ext cx="4744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𝜽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𝒊𝒏𝒄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5BD77FBE-32A4-5D1C-8B4C-ECDC0C189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3214" y="4250319"/>
                  <a:ext cx="474425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0256" r="-3846" b="-152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8974309-78BC-5603-EFF9-45104DE8E5AA}"/>
                    </a:ext>
                  </a:extLst>
                </p:cNvPr>
                <p:cNvSpPr txBox="1"/>
                <p:nvPr/>
              </p:nvSpPr>
              <p:spPr>
                <a:xfrm>
                  <a:off x="5676019" y="3950812"/>
                  <a:ext cx="495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𝜽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𝒐𝒖𝒕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F8974309-78BC-5603-EFF9-45104DE8E5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6019" y="3950812"/>
                  <a:ext cx="4952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1111" r="-370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3C07577C-97E5-C861-0C45-99A3266D72AA}"/>
                </a:ext>
              </a:extLst>
            </p:cNvPr>
            <p:cNvSpPr/>
            <p:nvPr/>
          </p:nvSpPr>
          <p:spPr>
            <a:xfrm rot="6050286">
              <a:off x="5004486" y="3751891"/>
              <a:ext cx="266700" cy="263257"/>
            </a:xfrm>
            <a:prstGeom prst="arc">
              <a:avLst>
                <a:gd name="adj1" fmla="val 17903290"/>
                <a:gd name="adj2" fmla="val 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弧形 18">
              <a:extLst>
                <a:ext uri="{FF2B5EF4-FFF2-40B4-BE49-F238E27FC236}">
                  <a16:creationId xmlns:a16="http://schemas.microsoft.com/office/drawing/2014/main" id="{E19BB2FD-9961-5E96-FDA8-54CC9F6BD69D}"/>
                </a:ext>
              </a:extLst>
            </p:cNvPr>
            <p:cNvSpPr/>
            <p:nvPr/>
          </p:nvSpPr>
          <p:spPr>
            <a:xfrm rot="4518002">
              <a:off x="5198567" y="3795296"/>
              <a:ext cx="266700" cy="263257"/>
            </a:xfrm>
            <a:prstGeom prst="arc">
              <a:avLst>
                <a:gd name="adj1" fmla="val 15999390"/>
                <a:gd name="adj2" fmla="val 0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49EE884-D7CF-22A7-CD07-D3A603902AFC}"/>
              </a:ext>
            </a:extLst>
          </p:cNvPr>
          <p:cNvCxnSpPr>
            <a:cxnSpLocks/>
          </p:cNvCxnSpPr>
          <p:nvPr/>
        </p:nvCxnSpPr>
        <p:spPr>
          <a:xfrm flipV="1">
            <a:off x="2183147" y="1150405"/>
            <a:ext cx="445715" cy="493869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731EB31-3006-2FB8-E202-9A1F1648FAF0}"/>
              </a:ext>
            </a:extLst>
          </p:cNvPr>
          <p:cNvGrpSpPr/>
          <p:nvPr/>
        </p:nvGrpSpPr>
        <p:grpSpPr>
          <a:xfrm>
            <a:off x="2547681" y="1055051"/>
            <a:ext cx="3031213" cy="3059487"/>
            <a:chOff x="5291473" y="1005923"/>
            <a:chExt cx="3031213" cy="3059487"/>
          </a:xfrm>
        </p:grpSpPr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BFD43682-896A-5DC3-2D13-6AF1A31F77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5668" y="1171203"/>
              <a:ext cx="2957018" cy="289420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E2DE145-0182-DA39-1F88-05D07B533755}"/>
                </a:ext>
              </a:extLst>
            </p:cNvPr>
            <p:cNvSpPr/>
            <p:nvPr/>
          </p:nvSpPr>
          <p:spPr>
            <a:xfrm>
              <a:off x="5291473" y="1077012"/>
              <a:ext cx="163654" cy="1636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BFF64FF-2A15-3E36-5742-BB8B43C7D411}"/>
                    </a:ext>
                  </a:extLst>
                </p:cNvPr>
                <p:cNvSpPr txBox="1"/>
                <p:nvPr/>
              </p:nvSpPr>
              <p:spPr>
                <a:xfrm>
                  <a:off x="5786989" y="1005923"/>
                  <a:ext cx="152926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Mirror point:</a:t>
                  </a:r>
                  <a:b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2BFF64FF-2A15-3E36-5742-BB8B43C7D4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6989" y="1005923"/>
                  <a:ext cx="1529265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3187" t="-4717" r="-3187" b="-47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椭圆 30">
            <a:extLst>
              <a:ext uri="{FF2B5EF4-FFF2-40B4-BE49-F238E27FC236}">
                <a16:creationId xmlns:a16="http://schemas.microsoft.com/office/drawing/2014/main" id="{6B5E4AAF-29F3-66FC-82F5-95CCDF929499}"/>
              </a:ext>
            </a:extLst>
          </p:cNvPr>
          <p:cNvSpPr/>
          <p:nvPr/>
        </p:nvSpPr>
        <p:spPr>
          <a:xfrm>
            <a:off x="5523569" y="4046153"/>
            <a:ext cx="163654" cy="1636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E33E9280-81A2-89A1-2B59-1A84D7FAC6A8}"/>
              </a:ext>
            </a:extLst>
          </p:cNvPr>
          <p:cNvSpPr/>
          <p:nvPr/>
        </p:nvSpPr>
        <p:spPr>
          <a:xfrm>
            <a:off x="2063371" y="6017073"/>
            <a:ext cx="192585" cy="1925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4A7C63A-F855-8F6B-6530-7FE744540588}"/>
              </a:ext>
            </a:extLst>
          </p:cNvPr>
          <p:cNvGrpSpPr/>
          <p:nvPr/>
        </p:nvGrpSpPr>
        <p:grpSpPr>
          <a:xfrm rot="21305467">
            <a:off x="1970302" y="5207920"/>
            <a:ext cx="477967" cy="877845"/>
            <a:chOff x="3028241" y="5043585"/>
            <a:chExt cx="477967" cy="877845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4E5DED78-5745-E1A8-10CD-B91562A03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989531">
              <a:off x="2892009" y="5329093"/>
              <a:ext cx="728569" cy="456105"/>
            </a:xfrm>
            <a:prstGeom prst="rect">
              <a:avLst/>
            </a:prstGeom>
          </p:spPr>
        </p:pic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B215265-1798-CBE9-B2F2-FFB2C9D7A8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6325" y="5043585"/>
              <a:ext cx="21682" cy="801569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DD6EBCFD-F851-0E02-F440-7D5246466C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6325" y="5061732"/>
              <a:ext cx="174349" cy="742531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E1D9158D-188F-31A1-11BF-EF39856A1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7166" y="5090043"/>
              <a:ext cx="289042" cy="714220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8419F02B-A66C-51F9-6DA8-30801F65361F}"/>
              </a:ext>
            </a:extLst>
          </p:cNvPr>
          <p:cNvGrpSpPr/>
          <p:nvPr/>
        </p:nvGrpSpPr>
        <p:grpSpPr>
          <a:xfrm>
            <a:off x="7280536" y="1995877"/>
            <a:ext cx="4585041" cy="4576775"/>
            <a:chOff x="7280536" y="1995877"/>
            <a:chExt cx="4585041" cy="4576775"/>
          </a:xfrm>
        </p:grpSpPr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20F0EC1E-9E77-6AB3-52A9-DCCE018C3742}"/>
                </a:ext>
              </a:extLst>
            </p:cNvPr>
            <p:cNvGrpSpPr/>
            <p:nvPr/>
          </p:nvGrpSpPr>
          <p:grpSpPr>
            <a:xfrm>
              <a:off x="7280536" y="1995877"/>
              <a:ext cx="4585041" cy="4576775"/>
              <a:chOff x="7280536" y="1995877"/>
              <a:chExt cx="4585041" cy="4576775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23A086C-8543-BDC0-B90B-6E619E93FCD2}"/>
                  </a:ext>
                </a:extLst>
              </p:cNvPr>
              <p:cNvSpPr txBox="1"/>
              <p:nvPr/>
            </p:nvSpPr>
            <p:spPr>
              <a:xfrm>
                <a:off x="7280536" y="6203320"/>
                <a:ext cx="1373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Transmitter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26FE2548-7ED2-ECB4-0E7E-4154FB51A4EF}"/>
                  </a:ext>
                </a:extLst>
              </p:cNvPr>
              <p:cNvGrpSpPr/>
              <p:nvPr/>
            </p:nvGrpSpPr>
            <p:grpSpPr>
              <a:xfrm>
                <a:off x="7472129" y="1995877"/>
                <a:ext cx="4393448" cy="3301837"/>
                <a:chOff x="7472129" y="1995877"/>
                <a:chExt cx="4393448" cy="3301837"/>
              </a:xfrm>
            </p:grpSpPr>
            <p:sp>
              <p:nvSpPr>
                <p:cNvPr id="33" name="平行四边形 32">
                  <a:extLst>
                    <a:ext uri="{FF2B5EF4-FFF2-40B4-BE49-F238E27FC236}">
                      <a16:creationId xmlns:a16="http://schemas.microsoft.com/office/drawing/2014/main" id="{B2F435A1-87B2-7BCF-2721-C575DC39DB59}"/>
                    </a:ext>
                  </a:extLst>
                </p:cNvPr>
                <p:cNvSpPr/>
                <p:nvPr/>
              </p:nvSpPr>
              <p:spPr>
                <a:xfrm rot="16200000" flipV="1">
                  <a:off x="7402938" y="2065068"/>
                  <a:ext cx="3301837" cy="3163455"/>
                </a:xfrm>
                <a:prstGeom prst="parallelogram">
                  <a:avLst>
                    <a:gd name="adj" fmla="val 36291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平行四边形 33">
                  <a:extLst>
                    <a:ext uri="{FF2B5EF4-FFF2-40B4-BE49-F238E27FC236}">
                      <a16:creationId xmlns:a16="http://schemas.microsoft.com/office/drawing/2014/main" id="{95CC4643-D828-64F3-081D-92317E32FA82}"/>
                    </a:ext>
                  </a:extLst>
                </p:cNvPr>
                <p:cNvSpPr/>
                <p:nvPr/>
              </p:nvSpPr>
              <p:spPr>
                <a:xfrm rot="16200000" flipV="1">
                  <a:off x="8173807" y="3199885"/>
                  <a:ext cx="1207892" cy="996410"/>
                </a:xfrm>
                <a:prstGeom prst="parallelogram">
                  <a:avLst>
                    <a:gd name="adj" fmla="val 36291"/>
                  </a:avLst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85A6D667-4C14-E811-0DDA-92C71267C57A}"/>
                    </a:ext>
                  </a:extLst>
                </p:cNvPr>
                <p:cNvSpPr txBox="1"/>
                <p:nvPr/>
              </p:nvSpPr>
              <p:spPr>
                <a:xfrm>
                  <a:off x="10768161" y="4588267"/>
                  <a:ext cx="109741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Receiver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point 2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FD9363F1-8D8C-A2BC-B806-DC885CB9972D}"/>
                    </a:ext>
                  </a:extLst>
                </p:cNvPr>
                <p:cNvSpPr/>
                <p:nvPr/>
              </p:nvSpPr>
              <p:spPr>
                <a:xfrm>
                  <a:off x="10933501" y="4496951"/>
                  <a:ext cx="163654" cy="163654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CC11036-9199-85EB-53BB-3FE24972F702}"/>
                  </a:ext>
                </a:extLst>
              </p:cNvPr>
              <p:cNvSpPr/>
              <p:nvPr/>
            </p:nvSpPr>
            <p:spPr>
              <a:xfrm>
                <a:off x="7881333" y="5936674"/>
                <a:ext cx="192585" cy="192585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AED46DFE-46F3-804A-BAFA-33C3504F1427}"/>
                </a:ext>
              </a:extLst>
            </p:cNvPr>
            <p:cNvSpPr txBox="1"/>
            <p:nvPr/>
          </p:nvSpPr>
          <p:spPr>
            <a:xfrm>
              <a:off x="9691424" y="230063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Object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mesh 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CF50DCB-D381-0633-ADD2-E03D3038761B}"/>
              </a:ext>
            </a:extLst>
          </p:cNvPr>
          <p:cNvGrpSpPr/>
          <p:nvPr/>
        </p:nvGrpSpPr>
        <p:grpSpPr>
          <a:xfrm>
            <a:off x="7809528" y="5178271"/>
            <a:ext cx="3147626" cy="1002400"/>
            <a:chOff x="7809528" y="5178271"/>
            <a:chExt cx="3147626" cy="1002400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6C13673-8E50-6A49-AF88-9154F4E10D88}"/>
                </a:ext>
              </a:extLst>
            </p:cNvPr>
            <p:cNvGrpSpPr/>
            <p:nvPr/>
          </p:nvGrpSpPr>
          <p:grpSpPr>
            <a:xfrm rot="568516">
              <a:off x="7809528" y="5178271"/>
              <a:ext cx="477967" cy="877845"/>
              <a:chOff x="3028241" y="5043585"/>
              <a:chExt cx="477967" cy="877845"/>
            </a:xfrm>
          </p:grpSpPr>
          <p:pic>
            <p:nvPicPr>
              <p:cNvPr id="58" name="图片 57">
                <a:extLst>
                  <a:ext uri="{FF2B5EF4-FFF2-40B4-BE49-F238E27FC236}">
                    <a16:creationId xmlns:a16="http://schemas.microsoft.com/office/drawing/2014/main" id="{A6D57BFC-E108-DE27-59F2-5D4AB1CA4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5989531">
                <a:off x="2892009" y="5329093"/>
                <a:ext cx="728569" cy="456105"/>
              </a:xfrm>
              <a:prstGeom prst="rect">
                <a:avLst/>
              </a:prstGeom>
            </p:spPr>
          </p:pic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38B03231-BEA9-9D17-1319-E1E348E782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6325" y="5043585"/>
                <a:ext cx="21682" cy="801569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600761D3-EE1F-775C-E967-99F53223ED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06325" y="5061732"/>
                <a:ext cx="174349" cy="742531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D219BBE2-3DCE-AA64-7EBA-106A4BDD9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17166" y="5090043"/>
                <a:ext cx="289042" cy="71422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03CB0C8C-2C4A-8E63-675A-DB459C1952D2}"/>
                </a:ext>
              </a:extLst>
            </p:cNvPr>
            <p:cNvSpPr txBox="1"/>
            <p:nvPr/>
          </p:nvSpPr>
          <p:spPr>
            <a:xfrm>
              <a:off x="8169211" y="5811339"/>
              <a:ext cx="2787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Generate transmitted rays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A2FDFE7B-1247-9BED-DB5E-48422E3F8060}"/>
              </a:ext>
            </a:extLst>
          </p:cNvPr>
          <p:cNvCxnSpPr/>
          <p:nvPr/>
        </p:nvCxnSpPr>
        <p:spPr>
          <a:xfrm>
            <a:off x="6403289" y="1087268"/>
            <a:ext cx="0" cy="5489881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FD0CC946-D0E3-A9A7-7F3D-772EA74B28E2}"/>
              </a:ext>
            </a:extLst>
          </p:cNvPr>
          <p:cNvSpPr/>
          <p:nvPr/>
        </p:nvSpPr>
        <p:spPr>
          <a:xfrm>
            <a:off x="572088" y="5385816"/>
            <a:ext cx="5606458" cy="133741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Advantage: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Each receiver point can find path to transmitter, avoid sparse channel estimation</a:t>
            </a: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87DCCD00-EE8A-ACF1-B5F0-14FE74C27DA8}"/>
              </a:ext>
            </a:extLst>
          </p:cNvPr>
          <p:cNvSpPr/>
          <p:nvPr/>
        </p:nvSpPr>
        <p:spPr>
          <a:xfrm>
            <a:off x="6627431" y="5385816"/>
            <a:ext cx="5556750" cy="131719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Advantages:</a:t>
            </a: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Multiple TX-RX pairs in proximity can share the similar path, conserving memory and computation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AB54508C-E7BB-6D7C-DD45-96CD8B0452C5}"/>
              </a:ext>
            </a:extLst>
          </p:cNvPr>
          <p:cNvSpPr txBox="1"/>
          <p:nvPr/>
        </p:nvSpPr>
        <p:spPr>
          <a:xfrm>
            <a:off x="21570" y="993854"/>
            <a:ext cx="2011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Path Finding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361AD36-AE19-050E-73D8-71A5760B20D3}"/>
              </a:ext>
            </a:extLst>
          </p:cNvPr>
          <p:cNvSpPr txBox="1"/>
          <p:nvPr/>
        </p:nvSpPr>
        <p:spPr>
          <a:xfrm>
            <a:off x="6734823" y="1036822"/>
            <a:ext cx="2011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Path Sharing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506071A-057E-0757-DCEA-47C25AC48ECF}"/>
              </a:ext>
            </a:extLst>
          </p:cNvPr>
          <p:cNvGrpSpPr/>
          <p:nvPr/>
        </p:nvGrpSpPr>
        <p:grpSpPr>
          <a:xfrm>
            <a:off x="11136473" y="3545983"/>
            <a:ext cx="1097416" cy="822713"/>
            <a:chOff x="11136473" y="3545983"/>
            <a:chExt cx="1097416" cy="822713"/>
          </a:xfrm>
        </p:grpSpPr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1C3BAAF9-F683-3F2E-4C53-2B78CF8C6B61}"/>
                </a:ext>
              </a:extLst>
            </p:cNvPr>
            <p:cNvSpPr txBox="1"/>
            <p:nvPr/>
          </p:nvSpPr>
          <p:spPr>
            <a:xfrm>
              <a:off x="11136473" y="3545983"/>
              <a:ext cx="10974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Receiver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point 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E81D0917-B6E0-66CA-0C04-8456AB29EB4F}"/>
                </a:ext>
              </a:extLst>
            </p:cNvPr>
            <p:cNvSpPr/>
            <p:nvPr/>
          </p:nvSpPr>
          <p:spPr>
            <a:xfrm>
              <a:off x="11235042" y="4205042"/>
              <a:ext cx="163654" cy="16365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1A563DD-DC34-BBC8-7AA6-573C792676D8}"/>
              </a:ext>
            </a:extLst>
          </p:cNvPr>
          <p:cNvGrpSpPr/>
          <p:nvPr/>
        </p:nvGrpSpPr>
        <p:grpSpPr>
          <a:xfrm>
            <a:off x="9425270" y="1164013"/>
            <a:ext cx="1031862" cy="646331"/>
            <a:chOff x="9425270" y="1164013"/>
            <a:chExt cx="1031862" cy="64633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6AFB1467-6324-D1F5-13DC-7FE49237478A}"/>
                </a:ext>
              </a:extLst>
            </p:cNvPr>
            <p:cNvSpPr/>
            <p:nvPr/>
          </p:nvSpPr>
          <p:spPr>
            <a:xfrm>
              <a:off x="9425270" y="1391517"/>
              <a:ext cx="163654" cy="1636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8FDBD99-0EDB-38AC-48F8-A44866B13718}"/>
                </a:ext>
              </a:extLst>
            </p:cNvPr>
            <p:cNvSpPr txBox="1"/>
            <p:nvPr/>
          </p:nvSpPr>
          <p:spPr>
            <a:xfrm>
              <a:off x="9571312" y="1164013"/>
              <a:ext cx="885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Mirror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point 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27B897C-EB3C-7011-418C-6C89931AB211}"/>
              </a:ext>
            </a:extLst>
          </p:cNvPr>
          <p:cNvGrpSpPr/>
          <p:nvPr/>
        </p:nvGrpSpPr>
        <p:grpSpPr>
          <a:xfrm>
            <a:off x="4022892" y="1778202"/>
            <a:ext cx="2324290" cy="993592"/>
            <a:chOff x="4247557" y="1892582"/>
            <a:chExt cx="2324290" cy="993592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E82C86A-7184-4721-0220-9BEE4D34E625}"/>
                </a:ext>
              </a:extLst>
            </p:cNvPr>
            <p:cNvSpPr/>
            <p:nvPr/>
          </p:nvSpPr>
          <p:spPr>
            <a:xfrm>
              <a:off x="4280400" y="1892582"/>
              <a:ext cx="2258605" cy="99359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4A299CFF-AEBF-BF5A-5D03-3C5AC2F1EAE8}"/>
                    </a:ext>
                  </a:extLst>
                </p:cNvPr>
                <p:cNvSpPr txBox="1"/>
                <p:nvPr/>
              </p:nvSpPr>
              <p:spPr>
                <a:xfrm>
                  <a:off x="4247557" y="1951844"/>
                  <a:ext cx="232429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𝑨</m:t>
                      </m:r>
                    </m:oMath>
                  </a14:m>
                  <a:r>
                    <a:rPr lang="en-US" altLang="zh-CN" dirty="0"/>
                    <a:t> is the transforming </a:t>
                  </a:r>
                </a:p>
                <a:p>
                  <a:pPr algn="ctr"/>
                  <a:r>
                    <a:rPr lang="en-US" altLang="zh-CN" dirty="0"/>
                    <a:t>matrix for calculating </a:t>
                  </a:r>
                </a:p>
                <a:p>
                  <a:pPr algn="ctr"/>
                  <a:r>
                    <a:rPr lang="en-US" altLang="zh-CN" dirty="0"/>
                    <a:t>mirror point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4A299CFF-AEBF-BF5A-5D03-3C5AC2F1E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7557" y="1951844"/>
                  <a:ext cx="2324290" cy="923330"/>
                </a:xfrm>
                <a:prstGeom prst="rect">
                  <a:avLst/>
                </a:prstGeom>
                <a:blipFill>
                  <a:blip r:embed="rId8"/>
                  <a:stretch>
                    <a:fillRect l="-1837" t="-2632" r="-1837" b="-98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4E529CF-6911-7074-91B7-D4F0735CFD3C}"/>
                  </a:ext>
                </a:extLst>
              </p:cNvPr>
              <p:cNvSpPr txBox="1"/>
              <p:nvPr/>
            </p:nvSpPr>
            <p:spPr>
              <a:xfrm>
                <a:off x="10957564" y="2045525"/>
                <a:ext cx="1226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Sharing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74E529CF-6911-7074-91B7-D4F0735CF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564" y="2045525"/>
                <a:ext cx="1226618" cy="369332"/>
              </a:xfrm>
              <a:prstGeom prst="rect">
                <a:avLst/>
              </a:prstGeom>
              <a:blipFill>
                <a:blip r:embed="rId9"/>
                <a:stretch>
                  <a:fillRect l="-4478"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组合 47">
            <a:extLst>
              <a:ext uri="{FF2B5EF4-FFF2-40B4-BE49-F238E27FC236}">
                <a16:creationId xmlns:a16="http://schemas.microsoft.com/office/drawing/2014/main" id="{FDB3FF34-BAEA-32FD-202C-758177BBF81D}"/>
              </a:ext>
            </a:extLst>
          </p:cNvPr>
          <p:cNvGrpSpPr/>
          <p:nvPr/>
        </p:nvGrpSpPr>
        <p:grpSpPr>
          <a:xfrm>
            <a:off x="7967039" y="1531475"/>
            <a:ext cx="3017591" cy="4436412"/>
            <a:chOff x="7967039" y="1531475"/>
            <a:chExt cx="3017591" cy="4436412"/>
          </a:xfrm>
        </p:grpSpPr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1AF66DB3-F1DF-C6D5-CDB2-8E625926BD1F}"/>
                </a:ext>
              </a:extLst>
            </p:cNvPr>
            <p:cNvGrpSpPr/>
            <p:nvPr/>
          </p:nvGrpSpPr>
          <p:grpSpPr>
            <a:xfrm>
              <a:off x="7967039" y="3545983"/>
              <a:ext cx="3017591" cy="2421904"/>
              <a:chOff x="7967039" y="3545983"/>
              <a:chExt cx="3017591" cy="2421904"/>
            </a:xfrm>
          </p:grpSpPr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AC27910E-A7DC-C831-6AF3-FBE1D1ABE4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67039" y="3654309"/>
                <a:ext cx="769800" cy="2313578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28038638-E064-3515-A23C-AAD9896F48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748815" y="3696073"/>
                <a:ext cx="2235815" cy="842642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90703755-AF94-EDF3-B161-FAA029A696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6839" y="3716980"/>
                <a:ext cx="392020" cy="72193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弧形 76">
                <a:extLst>
                  <a:ext uri="{FF2B5EF4-FFF2-40B4-BE49-F238E27FC236}">
                    <a16:creationId xmlns:a16="http://schemas.microsoft.com/office/drawing/2014/main" id="{73664764-D338-FF1B-C2C6-87F55EF17238}"/>
                  </a:ext>
                </a:extLst>
              </p:cNvPr>
              <p:cNvSpPr/>
              <p:nvPr/>
            </p:nvSpPr>
            <p:spPr>
              <a:xfrm rot="6050286">
                <a:off x="8590883" y="3639820"/>
                <a:ext cx="266700" cy="263257"/>
              </a:xfrm>
              <a:prstGeom prst="arc">
                <a:avLst>
                  <a:gd name="adj1" fmla="val 17903290"/>
                  <a:gd name="adj2" fmla="val 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弧形 77">
                <a:extLst>
                  <a:ext uri="{FF2B5EF4-FFF2-40B4-BE49-F238E27FC236}">
                    <a16:creationId xmlns:a16="http://schemas.microsoft.com/office/drawing/2014/main" id="{3504B9F6-AB56-7899-B7DA-52B99C7AB44F}"/>
                  </a:ext>
                </a:extLst>
              </p:cNvPr>
              <p:cNvSpPr/>
              <p:nvPr/>
            </p:nvSpPr>
            <p:spPr>
              <a:xfrm rot="5622872">
                <a:off x="8776624" y="3710126"/>
                <a:ext cx="266700" cy="263257"/>
              </a:xfrm>
              <a:prstGeom prst="arc">
                <a:avLst>
                  <a:gd name="adj1" fmla="val 15999390"/>
                  <a:gd name="adj2" fmla="val 0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文本框 83">
                    <a:extLst>
                      <a:ext uri="{FF2B5EF4-FFF2-40B4-BE49-F238E27FC236}">
                        <a16:creationId xmlns:a16="http://schemas.microsoft.com/office/drawing/2014/main" id="{030C831A-39F1-69F1-119B-91713A78A4A9}"/>
                      </a:ext>
                    </a:extLst>
                  </p:cNvPr>
                  <p:cNvSpPr txBox="1"/>
                  <p:nvPr/>
                </p:nvSpPr>
                <p:spPr>
                  <a:xfrm>
                    <a:off x="8591694" y="4173039"/>
                    <a:ext cx="51610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𝜽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𝒊𝒏𝒄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4" name="文本框 83">
                    <a:extLst>
                      <a:ext uri="{FF2B5EF4-FFF2-40B4-BE49-F238E27FC236}">
                        <a16:creationId xmlns:a16="http://schemas.microsoft.com/office/drawing/2014/main" id="{030C831A-39F1-69F1-119B-91713A78A4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1694" y="4173039"/>
                    <a:ext cx="516102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0588" t="-4444" r="-588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文本框 84">
                    <a:extLst>
                      <a:ext uri="{FF2B5EF4-FFF2-40B4-BE49-F238E27FC236}">
                        <a16:creationId xmlns:a16="http://schemas.microsoft.com/office/drawing/2014/main" id="{A47B63C6-F596-DB1F-346B-3317CB995107}"/>
                      </a:ext>
                    </a:extLst>
                  </p:cNvPr>
                  <p:cNvSpPr txBox="1"/>
                  <p:nvPr/>
                </p:nvSpPr>
                <p:spPr>
                  <a:xfrm>
                    <a:off x="9083377" y="3983352"/>
                    <a:ext cx="53694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𝜽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𝒐𝒖𝒕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5" name="文本框 84">
                    <a:extLst>
                      <a:ext uri="{FF2B5EF4-FFF2-40B4-BE49-F238E27FC236}">
                        <a16:creationId xmlns:a16="http://schemas.microsoft.com/office/drawing/2014/main" id="{A47B63C6-F596-DB1F-346B-3317CB9951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83377" y="3983352"/>
                    <a:ext cx="536942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0227" t="-2174" r="-4545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FF047191-8AFE-B4F2-E693-52B7D0E133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6147" y="3545983"/>
                <a:ext cx="643446" cy="23923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A850C0DE-5C3F-BF2B-EDFC-D1AB35780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19563" y="1531475"/>
              <a:ext cx="765132" cy="2173513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53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47344 -0.0002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4E9D5-F5F3-5A2C-1339-0EC65D93C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E15028-BCB5-C7F6-113C-204720E0D7A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Pipeline of our proposed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AutoMS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39D489B4-4C25-9363-67D5-03DD7CE16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9897"/>
            <a:ext cx="12150206" cy="3980825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E0DD061-39F0-F44D-366D-D3B80235290F}"/>
              </a:ext>
            </a:extLst>
          </p:cNvPr>
          <p:cNvSpPr/>
          <p:nvPr/>
        </p:nvSpPr>
        <p:spPr>
          <a:xfrm>
            <a:off x="1836207" y="3867430"/>
            <a:ext cx="1089643" cy="619662"/>
          </a:xfrm>
          <a:prstGeom prst="roundRect">
            <a:avLst>
              <a:gd name="adj" fmla="val 7292"/>
            </a:avLst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57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18A42EB-0B36-6157-C73B-B707EACF38BC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Material Estimation of Material’s Reflection Rate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74BEF795-AB72-0E02-21A4-B4C6B8799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02" y="1973279"/>
            <a:ext cx="2906675" cy="316096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07ABD5E-C2D4-64B9-4FF2-C9329E7F6448}"/>
              </a:ext>
            </a:extLst>
          </p:cNvPr>
          <p:cNvSpPr/>
          <p:nvPr/>
        </p:nvSpPr>
        <p:spPr>
          <a:xfrm>
            <a:off x="412033" y="2053557"/>
            <a:ext cx="43903" cy="171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2D715D3-1765-EDF9-A961-7FD9392F5F64}"/>
              </a:ext>
            </a:extLst>
          </p:cNvPr>
          <p:cNvSpPr/>
          <p:nvPr/>
        </p:nvSpPr>
        <p:spPr>
          <a:xfrm rot="5400000">
            <a:off x="1156619" y="1313925"/>
            <a:ext cx="40508" cy="1521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6F1F150-A1BD-A601-49CD-2256C36A9581}"/>
              </a:ext>
            </a:extLst>
          </p:cNvPr>
          <p:cNvSpPr/>
          <p:nvPr/>
        </p:nvSpPr>
        <p:spPr>
          <a:xfrm rot="10800000">
            <a:off x="1894126" y="2066048"/>
            <a:ext cx="43903" cy="254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D9BDCAA-7C69-7F2C-BD88-FE42B89F1F16}"/>
              </a:ext>
            </a:extLst>
          </p:cNvPr>
          <p:cNvSpPr/>
          <p:nvPr/>
        </p:nvSpPr>
        <p:spPr>
          <a:xfrm rot="5400000">
            <a:off x="2413310" y="1806098"/>
            <a:ext cx="40507" cy="632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FC45306-E706-A234-3BD1-C20C8562C717}"/>
              </a:ext>
            </a:extLst>
          </p:cNvPr>
          <p:cNvSpPr/>
          <p:nvPr/>
        </p:nvSpPr>
        <p:spPr>
          <a:xfrm rot="10800000">
            <a:off x="2079013" y="2317127"/>
            <a:ext cx="51742" cy="131503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A47BCD3-5394-C5B0-97E0-5928CCC9D60D}"/>
              </a:ext>
            </a:extLst>
          </p:cNvPr>
          <p:cNvSpPr/>
          <p:nvPr/>
        </p:nvSpPr>
        <p:spPr>
          <a:xfrm rot="10800000">
            <a:off x="2091295" y="2102109"/>
            <a:ext cx="38676" cy="218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2450602-3589-EB35-AA04-52A1F0B96F88}"/>
              </a:ext>
            </a:extLst>
          </p:cNvPr>
          <p:cNvSpPr/>
          <p:nvPr/>
        </p:nvSpPr>
        <p:spPr>
          <a:xfrm rot="5400000">
            <a:off x="2000614" y="2190959"/>
            <a:ext cx="40508" cy="218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D7AAB52-1E1D-D5BD-73EE-78D701EA77C6}"/>
              </a:ext>
            </a:extLst>
          </p:cNvPr>
          <p:cNvSpPr/>
          <p:nvPr/>
        </p:nvSpPr>
        <p:spPr>
          <a:xfrm rot="5400000">
            <a:off x="659898" y="3498230"/>
            <a:ext cx="40507" cy="500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CAE3047-0B48-356A-1312-826D2A08D10D}"/>
              </a:ext>
            </a:extLst>
          </p:cNvPr>
          <p:cNvSpPr/>
          <p:nvPr/>
        </p:nvSpPr>
        <p:spPr>
          <a:xfrm rot="10800000">
            <a:off x="886335" y="3728062"/>
            <a:ext cx="43902" cy="1624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F7A6BD5-CD13-3E1E-69FE-F70C9F7A4F61}"/>
              </a:ext>
            </a:extLst>
          </p:cNvPr>
          <p:cNvSpPr/>
          <p:nvPr/>
        </p:nvSpPr>
        <p:spPr>
          <a:xfrm rot="5400000">
            <a:off x="1387813" y="3348493"/>
            <a:ext cx="40507" cy="10434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58EC702-87F0-2F76-AE3E-6F365DFAA089}"/>
              </a:ext>
            </a:extLst>
          </p:cNvPr>
          <p:cNvSpPr/>
          <p:nvPr/>
        </p:nvSpPr>
        <p:spPr>
          <a:xfrm rot="10800000">
            <a:off x="1892951" y="3646268"/>
            <a:ext cx="36847" cy="218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C3CDE83B-01AB-371E-8227-35BED10AF90C}"/>
              </a:ext>
            </a:extLst>
          </p:cNvPr>
          <p:cNvSpPr/>
          <p:nvPr/>
        </p:nvSpPr>
        <p:spPr>
          <a:xfrm rot="5400000">
            <a:off x="1994868" y="3543309"/>
            <a:ext cx="46254" cy="250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586502D-94A6-EACF-BEC1-E92D14A4D78E}"/>
              </a:ext>
            </a:extLst>
          </p:cNvPr>
          <p:cNvSpPr/>
          <p:nvPr/>
        </p:nvSpPr>
        <p:spPr>
          <a:xfrm rot="10800000">
            <a:off x="2098090" y="3645224"/>
            <a:ext cx="45993" cy="2131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F5B3AD6-B202-3E53-3DF2-AE33A043C7B4}"/>
              </a:ext>
            </a:extLst>
          </p:cNvPr>
          <p:cNvSpPr/>
          <p:nvPr/>
        </p:nvSpPr>
        <p:spPr>
          <a:xfrm rot="10800000">
            <a:off x="3171084" y="2986166"/>
            <a:ext cx="36107" cy="8176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4BB0F5E-33C6-A0EA-0C4B-F89E009193AC}"/>
              </a:ext>
            </a:extLst>
          </p:cNvPr>
          <p:cNvSpPr/>
          <p:nvPr/>
        </p:nvSpPr>
        <p:spPr>
          <a:xfrm rot="5400000">
            <a:off x="2969392" y="2778735"/>
            <a:ext cx="38990" cy="4366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D4F05AC-D627-4145-A905-287806820519}"/>
              </a:ext>
            </a:extLst>
          </p:cNvPr>
          <p:cNvSpPr/>
          <p:nvPr/>
        </p:nvSpPr>
        <p:spPr>
          <a:xfrm rot="10800000">
            <a:off x="2770580" y="2793833"/>
            <a:ext cx="42753" cy="222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C41D55FD-17C2-9891-C5C5-754AD6A61461}"/>
              </a:ext>
            </a:extLst>
          </p:cNvPr>
          <p:cNvSpPr/>
          <p:nvPr/>
        </p:nvSpPr>
        <p:spPr>
          <a:xfrm rot="5400000">
            <a:off x="2887234" y="2706475"/>
            <a:ext cx="38991" cy="2137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DCC16C5-7F3E-7886-CBD5-EFF27E415659}"/>
              </a:ext>
            </a:extLst>
          </p:cNvPr>
          <p:cNvSpPr/>
          <p:nvPr/>
        </p:nvSpPr>
        <p:spPr>
          <a:xfrm rot="10800000">
            <a:off x="2971615" y="2484427"/>
            <a:ext cx="42752" cy="348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44F9198-CFB1-6434-BC58-5A7B96260342}"/>
              </a:ext>
            </a:extLst>
          </p:cNvPr>
          <p:cNvSpPr/>
          <p:nvPr/>
        </p:nvSpPr>
        <p:spPr>
          <a:xfrm rot="8707984">
            <a:off x="2847743" y="2073075"/>
            <a:ext cx="39074" cy="463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0A3D697-0F23-F64B-2D81-A1410AC99EC0}"/>
              </a:ext>
            </a:extLst>
          </p:cNvPr>
          <p:cNvSpPr/>
          <p:nvPr/>
        </p:nvSpPr>
        <p:spPr>
          <a:xfrm>
            <a:off x="2729998" y="3777780"/>
            <a:ext cx="36848" cy="1018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8CDBE204-78E1-5423-534E-56B50EB768D2}"/>
              </a:ext>
            </a:extLst>
          </p:cNvPr>
          <p:cNvSpPr/>
          <p:nvPr/>
        </p:nvSpPr>
        <p:spPr>
          <a:xfrm>
            <a:off x="2414768" y="4124492"/>
            <a:ext cx="36848" cy="9048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B44B626-B5C2-1D9F-051B-1BF4A174FE66}"/>
              </a:ext>
            </a:extLst>
          </p:cNvPr>
          <p:cNvSpPr/>
          <p:nvPr/>
        </p:nvSpPr>
        <p:spPr>
          <a:xfrm rot="5400000">
            <a:off x="2054426" y="3767811"/>
            <a:ext cx="40508" cy="7538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1" name="太阳形 90">
            <a:extLst>
              <a:ext uri="{FF2B5EF4-FFF2-40B4-BE49-F238E27FC236}">
                <a16:creationId xmlns:a16="http://schemas.microsoft.com/office/drawing/2014/main" id="{E302231F-CF0E-C5AC-4587-6E44E7C09D90}"/>
              </a:ext>
            </a:extLst>
          </p:cNvPr>
          <p:cNvSpPr/>
          <p:nvPr/>
        </p:nvSpPr>
        <p:spPr>
          <a:xfrm rot="5400000">
            <a:off x="2143038" y="3596996"/>
            <a:ext cx="249117" cy="249117"/>
          </a:xfrm>
          <a:prstGeom prst="su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5" name="图片 94" descr="图片包含 图形用户界面&#10;&#10;描述已自动生成">
            <a:extLst>
              <a:ext uri="{FF2B5EF4-FFF2-40B4-BE49-F238E27FC236}">
                <a16:creationId xmlns:a16="http://schemas.microsoft.com/office/drawing/2014/main" id="{9F2DF6E5-6515-37A8-E68C-FBAED0EAE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002" y="1973279"/>
            <a:ext cx="929249" cy="3160965"/>
          </a:xfrm>
          <a:prstGeom prst="rect">
            <a:avLst/>
          </a:prstGeom>
        </p:spPr>
      </p:pic>
      <p:grpSp>
        <p:nvGrpSpPr>
          <p:cNvPr id="232" name="组合 231">
            <a:extLst>
              <a:ext uri="{FF2B5EF4-FFF2-40B4-BE49-F238E27FC236}">
                <a16:creationId xmlns:a16="http://schemas.microsoft.com/office/drawing/2014/main" id="{54B49033-A36F-F867-DA73-370A678809E8}"/>
              </a:ext>
            </a:extLst>
          </p:cNvPr>
          <p:cNvGrpSpPr/>
          <p:nvPr/>
        </p:nvGrpSpPr>
        <p:grpSpPr>
          <a:xfrm>
            <a:off x="981793" y="2658626"/>
            <a:ext cx="449064" cy="399596"/>
            <a:chOff x="1055777" y="1892098"/>
            <a:chExt cx="449064" cy="399596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D87D19E4-25DE-8911-F0B5-623378457ECC}"/>
                </a:ext>
              </a:extLst>
            </p:cNvPr>
            <p:cNvSpPr/>
            <p:nvPr/>
          </p:nvSpPr>
          <p:spPr>
            <a:xfrm>
              <a:off x="1055777" y="1895651"/>
              <a:ext cx="139628" cy="144609"/>
            </a:xfrm>
            <a:prstGeom prst="ellipse">
              <a:avLst/>
            </a:prstGeom>
            <a:solidFill>
              <a:srgbClr val="1FA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形状&#10;&#10;低可信度描述已自动生成">
              <a:extLst>
                <a:ext uri="{FF2B5EF4-FFF2-40B4-BE49-F238E27FC236}">
                  <a16:creationId xmlns:a16="http://schemas.microsoft.com/office/drawing/2014/main" id="{02B2990B-FEC4-D852-08B4-5F06F22F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245" y="1892098"/>
              <a:ext cx="399596" cy="399596"/>
            </a:xfrm>
            <a:prstGeom prst="rect">
              <a:avLst/>
            </a:prstGeom>
          </p:spPr>
        </p:pic>
      </p:grpSp>
      <p:sp>
        <p:nvSpPr>
          <p:cNvPr id="202" name="矩形 201">
            <a:extLst>
              <a:ext uri="{FF2B5EF4-FFF2-40B4-BE49-F238E27FC236}">
                <a16:creationId xmlns:a16="http://schemas.microsoft.com/office/drawing/2014/main" id="{BBF4922F-6D88-B415-6CC8-1A43C171BA20}"/>
              </a:ext>
            </a:extLst>
          </p:cNvPr>
          <p:cNvSpPr/>
          <p:nvPr/>
        </p:nvSpPr>
        <p:spPr>
          <a:xfrm>
            <a:off x="401029" y="2038227"/>
            <a:ext cx="1530803" cy="1142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3" name="矩形 202">
            <a:extLst>
              <a:ext uri="{FF2B5EF4-FFF2-40B4-BE49-F238E27FC236}">
                <a16:creationId xmlns:a16="http://schemas.microsoft.com/office/drawing/2014/main" id="{577B43F1-65C0-223F-E708-C738A76B75AE}"/>
              </a:ext>
            </a:extLst>
          </p:cNvPr>
          <p:cNvSpPr/>
          <p:nvPr/>
        </p:nvSpPr>
        <p:spPr>
          <a:xfrm rot="16200000">
            <a:off x="-347254" y="2900806"/>
            <a:ext cx="1610862" cy="11429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0B18B6E9-2482-293B-6A5B-E25425550BF6}"/>
                  </a:ext>
                </a:extLst>
              </p:cNvPr>
              <p:cNvSpPr txBox="1"/>
              <p:nvPr/>
            </p:nvSpPr>
            <p:spPr>
              <a:xfrm>
                <a:off x="6091908" y="1269484"/>
                <a:ext cx="3378554" cy="1551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𝑹𝑺𝑺𝑰</m:t>
                      </m:r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𝑹𝑺𝑺</m:t>
                      </m:r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𝑰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𝒑𝒂𝒕𝒉</m:t>
                          </m:r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b>
                      </m:sSub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𝑹𝑺𝑺</m:t>
                      </m:r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𝑰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𝒑𝒂𝒕𝒉</m:t>
                          </m:r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𝑹𝑺𝑺</m:t>
                      </m:r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𝑰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𝒑𝒂𝒕𝒉</m:t>
                          </m:r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b>
                      </m:sSub>
                      <m:r>
                        <a:rPr kumimoji="0" lang="en-US" altLang="zh-CN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𝑭</m:t>
                      </m:r>
                      <m:d>
                        <m:dPr>
                          <m:ctrlPr>
                            <a:rPr kumimoji="0" lang="en-US" altLang="zh-CN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𝒘𝒂𝒍𝒍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𝑹𝑺𝑺</m:t>
                      </m:r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𝑰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𝒑𝒂𝒕𝒉</m:t>
                          </m:r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b>
                      </m:sSub>
                      <m:r>
                        <a:rPr kumimoji="0" lang="en-US" altLang="zh-CN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𝑮</m:t>
                      </m:r>
                      <m:d>
                        <m:dPr>
                          <m:ctrlPr>
                            <a:rPr kumimoji="0" lang="en-US" altLang="zh-CN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𝒘𝒂𝒍𝒍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𝒘𝒂𝒍𝒍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17" name="文本框 216">
                <a:extLst>
                  <a:ext uri="{FF2B5EF4-FFF2-40B4-BE49-F238E27FC236}">
                    <a16:creationId xmlns:a16="http://schemas.microsoft.com/office/drawing/2014/main" id="{0B18B6E9-2482-293B-6A5B-E25425550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908" y="1269484"/>
                <a:ext cx="3378554" cy="15519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1" name="组合 260">
            <a:extLst>
              <a:ext uri="{FF2B5EF4-FFF2-40B4-BE49-F238E27FC236}">
                <a16:creationId xmlns:a16="http://schemas.microsoft.com/office/drawing/2014/main" id="{4BD295A4-A14F-DF4F-496D-26E135D4DEC1}"/>
              </a:ext>
            </a:extLst>
          </p:cNvPr>
          <p:cNvGrpSpPr/>
          <p:nvPr/>
        </p:nvGrpSpPr>
        <p:grpSpPr>
          <a:xfrm>
            <a:off x="1041447" y="2149989"/>
            <a:ext cx="1383050" cy="1474609"/>
            <a:chOff x="1041541" y="2152523"/>
            <a:chExt cx="1383050" cy="1474609"/>
          </a:xfrm>
        </p:grpSpPr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9C18A262-A2F8-86BF-D89F-B9E6B1A6087C}"/>
                </a:ext>
              </a:extLst>
            </p:cNvPr>
            <p:cNvGrpSpPr/>
            <p:nvPr/>
          </p:nvGrpSpPr>
          <p:grpSpPr>
            <a:xfrm>
              <a:off x="1041541" y="2152523"/>
              <a:ext cx="1154621" cy="1474609"/>
              <a:chOff x="1115525" y="1385995"/>
              <a:chExt cx="1154621" cy="1474609"/>
            </a:xfrm>
          </p:grpSpPr>
          <p:cxnSp>
            <p:nvCxnSpPr>
              <p:cNvPr id="204" name="直接箭头连接符 203">
                <a:extLst>
                  <a:ext uri="{FF2B5EF4-FFF2-40B4-BE49-F238E27FC236}">
                    <a16:creationId xmlns:a16="http://schemas.microsoft.com/office/drawing/2014/main" id="{2979B336-5C73-6DF1-B1A1-1ADC322A05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75118" y="1385996"/>
                <a:ext cx="895028" cy="147460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接箭头连接符 204">
                <a:extLst>
                  <a:ext uri="{FF2B5EF4-FFF2-40B4-BE49-F238E27FC236}">
                    <a16:creationId xmlns:a16="http://schemas.microsoft.com/office/drawing/2014/main" id="{94558840-A968-F24F-8FAE-4AD6E614BB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5525" y="1385995"/>
                <a:ext cx="270327" cy="54042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8" name="文本框 217">
              <a:extLst>
                <a:ext uri="{FF2B5EF4-FFF2-40B4-BE49-F238E27FC236}">
                  <a16:creationId xmlns:a16="http://schemas.microsoft.com/office/drawing/2014/main" id="{3638380E-899D-405E-9FD6-022C8DA2B26B}"/>
                </a:ext>
              </a:extLst>
            </p:cNvPr>
            <p:cNvSpPr txBox="1"/>
            <p:nvPr/>
          </p:nvSpPr>
          <p:spPr>
            <a:xfrm>
              <a:off x="1663292" y="2574117"/>
              <a:ext cx="761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path1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2" name="组合 261">
            <a:extLst>
              <a:ext uri="{FF2B5EF4-FFF2-40B4-BE49-F238E27FC236}">
                <a16:creationId xmlns:a16="http://schemas.microsoft.com/office/drawing/2014/main" id="{9EFBA347-A31D-7055-6B22-745FDFFA68AC}"/>
              </a:ext>
            </a:extLst>
          </p:cNvPr>
          <p:cNvGrpSpPr/>
          <p:nvPr/>
        </p:nvGrpSpPr>
        <p:grpSpPr>
          <a:xfrm>
            <a:off x="520922" y="2193398"/>
            <a:ext cx="1674259" cy="1464702"/>
            <a:chOff x="520922" y="2193398"/>
            <a:chExt cx="1674259" cy="1464702"/>
          </a:xfrm>
        </p:grpSpPr>
        <p:grpSp>
          <p:nvGrpSpPr>
            <p:cNvPr id="234" name="组合 233">
              <a:extLst>
                <a:ext uri="{FF2B5EF4-FFF2-40B4-BE49-F238E27FC236}">
                  <a16:creationId xmlns:a16="http://schemas.microsoft.com/office/drawing/2014/main" id="{7A94CDA5-B8C8-EC1D-2DC4-1D9163B634B7}"/>
                </a:ext>
              </a:extLst>
            </p:cNvPr>
            <p:cNvGrpSpPr/>
            <p:nvPr/>
          </p:nvGrpSpPr>
          <p:grpSpPr>
            <a:xfrm>
              <a:off x="520922" y="2193398"/>
              <a:ext cx="1674259" cy="1464702"/>
              <a:chOff x="593875" y="1395902"/>
              <a:chExt cx="1674259" cy="1464702"/>
            </a:xfrm>
          </p:grpSpPr>
          <p:cxnSp>
            <p:nvCxnSpPr>
              <p:cNvPr id="207" name="直接箭头连接符 206">
                <a:extLst>
                  <a:ext uri="{FF2B5EF4-FFF2-40B4-BE49-F238E27FC236}">
                    <a16:creationId xmlns:a16="http://schemas.microsoft.com/office/drawing/2014/main" id="{393483D8-AC5F-275C-042A-A00F09EA71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9812" y="1395902"/>
                <a:ext cx="1278322" cy="1464702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箭头连接符 209">
                <a:extLst>
                  <a:ext uri="{FF2B5EF4-FFF2-40B4-BE49-F238E27FC236}">
                    <a16:creationId xmlns:a16="http://schemas.microsoft.com/office/drawing/2014/main" id="{3B5EC524-B934-6A90-80BB-20F7F4B8DF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3875" y="1404089"/>
                <a:ext cx="404201" cy="304483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箭头连接符 212">
                <a:extLst>
                  <a:ext uri="{FF2B5EF4-FFF2-40B4-BE49-F238E27FC236}">
                    <a16:creationId xmlns:a16="http://schemas.microsoft.com/office/drawing/2014/main" id="{C4B878BE-EA55-7943-65C6-614DC7070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465" y="1708964"/>
                <a:ext cx="455463" cy="255831"/>
              </a:xfrm>
              <a:prstGeom prst="straightConnector1">
                <a:avLst/>
              </a:prstGeom>
              <a:ln w="28575">
                <a:solidFill>
                  <a:srgbClr val="92D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9" name="文本框 218">
              <a:extLst>
                <a:ext uri="{FF2B5EF4-FFF2-40B4-BE49-F238E27FC236}">
                  <a16:creationId xmlns:a16="http://schemas.microsoft.com/office/drawing/2014/main" id="{6623B2E4-EDF9-7080-7F1F-278C4DA58F61}"/>
                </a:ext>
              </a:extLst>
            </p:cNvPr>
            <p:cNvSpPr txBox="1"/>
            <p:nvPr/>
          </p:nvSpPr>
          <p:spPr>
            <a:xfrm>
              <a:off x="1196988" y="3209608"/>
              <a:ext cx="761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path2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2" name="组合 221">
            <a:extLst>
              <a:ext uri="{FF2B5EF4-FFF2-40B4-BE49-F238E27FC236}">
                <a16:creationId xmlns:a16="http://schemas.microsoft.com/office/drawing/2014/main" id="{BD993C16-B9A6-88CA-7D33-02C55BF74E98}"/>
              </a:ext>
            </a:extLst>
          </p:cNvPr>
          <p:cNvGrpSpPr/>
          <p:nvPr/>
        </p:nvGrpSpPr>
        <p:grpSpPr>
          <a:xfrm>
            <a:off x="2375025" y="2281872"/>
            <a:ext cx="478030" cy="447859"/>
            <a:chOff x="2449009" y="1515344"/>
            <a:chExt cx="478030" cy="447859"/>
          </a:xfrm>
        </p:grpSpPr>
        <p:sp>
          <p:nvSpPr>
            <p:cNvPr id="220" name="椭圆 219">
              <a:extLst>
                <a:ext uri="{FF2B5EF4-FFF2-40B4-BE49-F238E27FC236}">
                  <a16:creationId xmlns:a16="http://schemas.microsoft.com/office/drawing/2014/main" id="{EBCE7886-C906-9206-85BA-08E59B5895B2}"/>
                </a:ext>
              </a:extLst>
            </p:cNvPr>
            <p:cNvSpPr/>
            <p:nvPr/>
          </p:nvSpPr>
          <p:spPr>
            <a:xfrm>
              <a:off x="2449009" y="1515344"/>
              <a:ext cx="139628" cy="144609"/>
            </a:xfrm>
            <a:prstGeom prst="ellipse">
              <a:avLst/>
            </a:prstGeom>
            <a:solidFill>
              <a:srgbClr val="EFE5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21" name="图片 220" descr="形状&#10;&#10;低可信度描述已自动生成">
              <a:extLst>
                <a:ext uri="{FF2B5EF4-FFF2-40B4-BE49-F238E27FC236}">
                  <a16:creationId xmlns:a16="http://schemas.microsoft.com/office/drawing/2014/main" id="{214BD1AF-3CE7-E3F3-4489-07CFEDA2C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443" y="1563607"/>
              <a:ext cx="399596" cy="399596"/>
            </a:xfrm>
            <a:prstGeom prst="rect">
              <a:avLst/>
            </a:prstGeom>
          </p:spPr>
        </p:pic>
      </p:grpSp>
      <p:grpSp>
        <p:nvGrpSpPr>
          <p:cNvPr id="225" name="组合 224">
            <a:extLst>
              <a:ext uri="{FF2B5EF4-FFF2-40B4-BE49-F238E27FC236}">
                <a16:creationId xmlns:a16="http://schemas.microsoft.com/office/drawing/2014/main" id="{6A0B98A1-2E6A-DCDB-ECA5-FB888FCCB000}"/>
              </a:ext>
            </a:extLst>
          </p:cNvPr>
          <p:cNvGrpSpPr/>
          <p:nvPr/>
        </p:nvGrpSpPr>
        <p:grpSpPr>
          <a:xfrm>
            <a:off x="2609870" y="3384206"/>
            <a:ext cx="578727" cy="435042"/>
            <a:chOff x="2683854" y="2617678"/>
            <a:chExt cx="578727" cy="435042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AE6DE7E-2DE4-7E8D-4268-582809CFA30B}"/>
                </a:ext>
              </a:extLst>
            </p:cNvPr>
            <p:cNvSpPr/>
            <p:nvPr/>
          </p:nvSpPr>
          <p:spPr>
            <a:xfrm rot="5400000">
              <a:off x="3023423" y="2798164"/>
              <a:ext cx="26069" cy="4522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椭圆 222">
              <a:extLst>
                <a:ext uri="{FF2B5EF4-FFF2-40B4-BE49-F238E27FC236}">
                  <a16:creationId xmlns:a16="http://schemas.microsoft.com/office/drawing/2014/main" id="{69412E5F-0EB7-A4FA-2477-9E2B1BD8772D}"/>
                </a:ext>
              </a:extLst>
            </p:cNvPr>
            <p:cNvSpPr/>
            <p:nvPr/>
          </p:nvSpPr>
          <p:spPr>
            <a:xfrm>
              <a:off x="2683854" y="2617678"/>
              <a:ext cx="139628" cy="144609"/>
            </a:xfrm>
            <a:prstGeom prst="ellipse">
              <a:avLst/>
            </a:prstGeom>
            <a:solidFill>
              <a:srgbClr val="B2DD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24" name="图片 223" descr="形状&#10;&#10;低可信度描述已自动生成">
              <a:extLst>
                <a:ext uri="{FF2B5EF4-FFF2-40B4-BE49-F238E27FC236}">
                  <a16:creationId xmlns:a16="http://schemas.microsoft.com/office/drawing/2014/main" id="{EF967F3E-44AB-61C0-0DF5-628F9C23F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1660" y="2653124"/>
              <a:ext cx="399596" cy="399596"/>
            </a:xfrm>
            <a:prstGeom prst="rect">
              <a:avLst/>
            </a:prstGeom>
          </p:spPr>
        </p:pic>
      </p:grpSp>
      <p:grpSp>
        <p:nvGrpSpPr>
          <p:cNvPr id="228" name="组合 227">
            <a:extLst>
              <a:ext uri="{FF2B5EF4-FFF2-40B4-BE49-F238E27FC236}">
                <a16:creationId xmlns:a16="http://schemas.microsoft.com/office/drawing/2014/main" id="{A6185B92-A174-0615-E47C-640550D23144}"/>
              </a:ext>
            </a:extLst>
          </p:cNvPr>
          <p:cNvGrpSpPr/>
          <p:nvPr/>
        </p:nvGrpSpPr>
        <p:grpSpPr>
          <a:xfrm>
            <a:off x="2451566" y="2868565"/>
            <a:ext cx="462575" cy="408564"/>
            <a:chOff x="2578053" y="2080723"/>
            <a:chExt cx="462575" cy="408564"/>
          </a:xfrm>
        </p:grpSpPr>
        <p:sp>
          <p:nvSpPr>
            <p:cNvPr id="226" name="椭圆 225">
              <a:extLst>
                <a:ext uri="{FF2B5EF4-FFF2-40B4-BE49-F238E27FC236}">
                  <a16:creationId xmlns:a16="http://schemas.microsoft.com/office/drawing/2014/main" id="{82FF4947-8960-DD76-19C5-3B814C9DC6C4}"/>
                </a:ext>
              </a:extLst>
            </p:cNvPr>
            <p:cNvSpPr/>
            <p:nvPr/>
          </p:nvSpPr>
          <p:spPr>
            <a:xfrm>
              <a:off x="2578053" y="2080723"/>
              <a:ext cx="139628" cy="144609"/>
            </a:xfrm>
            <a:prstGeom prst="ellipse">
              <a:avLst/>
            </a:prstGeom>
            <a:solidFill>
              <a:srgbClr val="F2E5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27" name="图片 226" descr="形状&#10;&#10;低可信度描述已自动生成">
              <a:extLst>
                <a:ext uri="{FF2B5EF4-FFF2-40B4-BE49-F238E27FC236}">
                  <a16:creationId xmlns:a16="http://schemas.microsoft.com/office/drawing/2014/main" id="{81261052-9E5C-9A55-35E3-25CE957C9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1032" y="2089691"/>
              <a:ext cx="399596" cy="399596"/>
            </a:xfrm>
            <a:prstGeom prst="rect">
              <a:avLst/>
            </a:prstGeom>
          </p:spPr>
        </p:pic>
      </p:grpSp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636F96F5-608D-4ECB-F1E2-E574EF8A32DB}"/>
              </a:ext>
            </a:extLst>
          </p:cNvPr>
          <p:cNvGrpSpPr/>
          <p:nvPr/>
        </p:nvGrpSpPr>
        <p:grpSpPr>
          <a:xfrm>
            <a:off x="575901" y="3183888"/>
            <a:ext cx="472396" cy="399596"/>
            <a:chOff x="649885" y="2417360"/>
            <a:chExt cx="472396" cy="399596"/>
          </a:xfrm>
        </p:grpSpPr>
        <p:sp>
          <p:nvSpPr>
            <p:cNvPr id="229" name="椭圆 228">
              <a:extLst>
                <a:ext uri="{FF2B5EF4-FFF2-40B4-BE49-F238E27FC236}">
                  <a16:creationId xmlns:a16="http://schemas.microsoft.com/office/drawing/2014/main" id="{9E82C4B2-A4F8-C0CF-7285-B3FD0E890C6C}"/>
                </a:ext>
              </a:extLst>
            </p:cNvPr>
            <p:cNvSpPr/>
            <p:nvPr/>
          </p:nvSpPr>
          <p:spPr>
            <a:xfrm>
              <a:off x="649885" y="2417633"/>
              <a:ext cx="139628" cy="144609"/>
            </a:xfrm>
            <a:prstGeom prst="ellipse">
              <a:avLst/>
            </a:prstGeom>
            <a:solidFill>
              <a:srgbClr val="450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30" name="图片 229" descr="形状&#10;&#10;低可信度描述已自动生成">
              <a:extLst>
                <a:ext uri="{FF2B5EF4-FFF2-40B4-BE49-F238E27FC236}">
                  <a16:creationId xmlns:a16="http://schemas.microsoft.com/office/drawing/2014/main" id="{6EF8D3AA-3C82-6686-0F0E-3B5B78694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685" y="2417360"/>
              <a:ext cx="399596" cy="399596"/>
            </a:xfrm>
            <a:prstGeom prst="rect">
              <a:avLst/>
            </a:prstGeom>
          </p:spPr>
        </p:pic>
      </p:grpSp>
      <p:grpSp>
        <p:nvGrpSpPr>
          <p:cNvPr id="237" name="组合 236">
            <a:extLst>
              <a:ext uri="{FF2B5EF4-FFF2-40B4-BE49-F238E27FC236}">
                <a16:creationId xmlns:a16="http://schemas.microsoft.com/office/drawing/2014/main" id="{BE557B08-C622-71F1-82A2-ABD5E8765594}"/>
              </a:ext>
            </a:extLst>
          </p:cNvPr>
          <p:cNvGrpSpPr/>
          <p:nvPr/>
        </p:nvGrpSpPr>
        <p:grpSpPr>
          <a:xfrm>
            <a:off x="1492830" y="3555639"/>
            <a:ext cx="461021" cy="399596"/>
            <a:chOff x="1566814" y="2789111"/>
            <a:chExt cx="461021" cy="399596"/>
          </a:xfrm>
        </p:grpSpPr>
        <p:sp>
          <p:nvSpPr>
            <p:cNvPr id="235" name="椭圆 234">
              <a:extLst>
                <a:ext uri="{FF2B5EF4-FFF2-40B4-BE49-F238E27FC236}">
                  <a16:creationId xmlns:a16="http://schemas.microsoft.com/office/drawing/2014/main" id="{6331BED7-E5D3-4978-4DEB-941BF0CF2D30}"/>
                </a:ext>
              </a:extLst>
            </p:cNvPr>
            <p:cNvSpPr/>
            <p:nvPr/>
          </p:nvSpPr>
          <p:spPr>
            <a:xfrm>
              <a:off x="1566814" y="2797060"/>
              <a:ext cx="139628" cy="144609"/>
            </a:xfrm>
            <a:prstGeom prst="ellipse">
              <a:avLst/>
            </a:prstGeom>
            <a:solidFill>
              <a:srgbClr val="2F6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36" name="图片 235" descr="形状&#10;&#10;低可信度描述已自动生成">
              <a:extLst>
                <a:ext uri="{FF2B5EF4-FFF2-40B4-BE49-F238E27FC236}">
                  <a16:creationId xmlns:a16="http://schemas.microsoft.com/office/drawing/2014/main" id="{2186CB75-6B88-4122-AEA3-966C331F9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8239" y="2789111"/>
              <a:ext cx="399596" cy="399596"/>
            </a:xfrm>
            <a:prstGeom prst="rect">
              <a:avLst/>
            </a:prstGeom>
          </p:spPr>
        </p:pic>
      </p:grpSp>
      <p:grpSp>
        <p:nvGrpSpPr>
          <p:cNvPr id="240" name="组合 239">
            <a:extLst>
              <a:ext uri="{FF2B5EF4-FFF2-40B4-BE49-F238E27FC236}">
                <a16:creationId xmlns:a16="http://schemas.microsoft.com/office/drawing/2014/main" id="{F1CF2961-5878-FE1A-0F9F-C9B0BC7DE20A}"/>
              </a:ext>
            </a:extLst>
          </p:cNvPr>
          <p:cNvGrpSpPr/>
          <p:nvPr/>
        </p:nvGrpSpPr>
        <p:grpSpPr>
          <a:xfrm>
            <a:off x="1616451" y="2205543"/>
            <a:ext cx="460732" cy="399596"/>
            <a:chOff x="1690435" y="1439015"/>
            <a:chExt cx="460732" cy="399596"/>
          </a:xfrm>
        </p:grpSpPr>
        <p:sp>
          <p:nvSpPr>
            <p:cNvPr id="238" name="椭圆 237">
              <a:extLst>
                <a:ext uri="{FF2B5EF4-FFF2-40B4-BE49-F238E27FC236}">
                  <a16:creationId xmlns:a16="http://schemas.microsoft.com/office/drawing/2014/main" id="{E3BD1E9B-BC3E-8896-2985-A69A7CA878DF}"/>
                </a:ext>
              </a:extLst>
            </p:cNvPr>
            <p:cNvSpPr/>
            <p:nvPr/>
          </p:nvSpPr>
          <p:spPr>
            <a:xfrm>
              <a:off x="1690435" y="1452410"/>
              <a:ext cx="139628" cy="144609"/>
            </a:xfrm>
            <a:prstGeom prst="ellipse">
              <a:avLst/>
            </a:prstGeom>
            <a:solidFill>
              <a:srgbClr val="70C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39" name="图片 238" descr="形状&#10;&#10;低可信度描述已自动生成">
              <a:extLst>
                <a:ext uri="{FF2B5EF4-FFF2-40B4-BE49-F238E27FC236}">
                  <a16:creationId xmlns:a16="http://schemas.microsoft.com/office/drawing/2014/main" id="{1FFC3878-D6FA-5FD0-3796-BB45A4BC2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1571" y="1439015"/>
              <a:ext cx="399596" cy="399596"/>
            </a:xfrm>
            <a:prstGeom prst="rect">
              <a:avLst/>
            </a:prstGeom>
          </p:spPr>
        </p:pic>
      </p:grpSp>
      <p:grpSp>
        <p:nvGrpSpPr>
          <p:cNvPr id="244" name="组合 243">
            <a:extLst>
              <a:ext uri="{FF2B5EF4-FFF2-40B4-BE49-F238E27FC236}">
                <a16:creationId xmlns:a16="http://schemas.microsoft.com/office/drawing/2014/main" id="{16EAC7FA-0100-7EDB-3AAE-B1A94176D429}"/>
              </a:ext>
            </a:extLst>
          </p:cNvPr>
          <p:cNvGrpSpPr/>
          <p:nvPr/>
        </p:nvGrpSpPr>
        <p:grpSpPr>
          <a:xfrm>
            <a:off x="5284754" y="3166144"/>
            <a:ext cx="6020910" cy="1754326"/>
            <a:chOff x="5307872" y="3520276"/>
            <a:chExt cx="5506749" cy="1754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文本框 241">
                  <a:extLst>
                    <a:ext uri="{FF2B5EF4-FFF2-40B4-BE49-F238E27FC236}">
                      <a16:creationId xmlns:a16="http://schemas.microsoft.com/office/drawing/2014/main" id="{672DA7C4-D567-3644-87B8-FDA0423AD701}"/>
                    </a:ext>
                  </a:extLst>
                </p:cNvPr>
                <p:cNvSpPr txBox="1"/>
                <p:nvPr/>
              </p:nvSpPr>
              <p:spPr>
                <a:xfrm>
                  <a:off x="5343266" y="3520276"/>
                  <a:ext cx="5471355" cy="17543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𝑹𝑺𝑺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sub>
                        </m:s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𝑭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𝒘𝒂𝒍𝒍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𝑮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𝒘𝒂𝒍𝒍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𝒘𝒂𝒍𝒍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𝑹𝑺𝑺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b>
                        </m:s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𝑭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𝒘𝒂𝒍𝒍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𝒘𝒂𝒍𝒍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𝑮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b>
                        </m:sSub>
                        <m:d>
                          <m:d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𝒘𝒂𝒍𝒍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97132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E2841">
                                        <a:lumMod val="50000"/>
                                        <a:lumOff val="5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E2841">
                                        <a:lumMod val="50000"/>
                                        <a:lumOff val="5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E2841">
                                        <a:lumMod val="50000"/>
                                        <a:lumOff val="5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𝒘𝒂𝒍𝒍</m:t>
                                </m:r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E2841">
                                        <a:lumMod val="50000"/>
                                        <a:lumOff val="50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𝟑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0B0004020202020204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𝑹𝑺𝑺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𝟑</m:t>
                            </m:r>
                          </m:sub>
                        </m:s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…</m:t>
                        </m:r>
                      </m:oMath>
                    </m:oMathPara>
                  </a14:m>
                  <a:endPara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cs typeface="+mn-cs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𝑹𝑺𝑺</m:t>
                        </m:r>
                        <m:sSub>
                          <m:sSub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𝑰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𝒓𝒙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𝟒</m:t>
                            </m:r>
                          </m:sub>
                        </m:s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…</m:t>
                        </m:r>
                      </m:oMath>
                    </m:oMathPara>
                  </a14:m>
                  <a:endPara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…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2" name="文本框 241">
                  <a:extLst>
                    <a:ext uri="{FF2B5EF4-FFF2-40B4-BE49-F238E27FC236}">
                      <a16:creationId xmlns:a16="http://schemas.microsoft.com/office/drawing/2014/main" id="{672DA7C4-D567-3644-87B8-FDA0423AD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3266" y="3520276"/>
                  <a:ext cx="5471355" cy="175432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3" name="左大括号 242">
              <a:extLst>
                <a:ext uri="{FF2B5EF4-FFF2-40B4-BE49-F238E27FC236}">
                  <a16:creationId xmlns:a16="http://schemas.microsoft.com/office/drawing/2014/main" id="{8D19AF8E-1A70-8EFC-BDE3-F93B90D8D985}"/>
                </a:ext>
              </a:extLst>
            </p:cNvPr>
            <p:cNvSpPr/>
            <p:nvPr/>
          </p:nvSpPr>
          <p:spPr>
            <a:xfrm>
              <a:off x="5307872" y="3617452"/>
              <a:ext cx="234043" cy="1361873"/>
            </a:xfrm>
            <a:prstGeom prst="leftBrace">
              <a:avLst>
                <a:gd name="adj1" fmla="val 4786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63" name="组合 262">
            <a:extLst>
              <a:ext uri="{FF2B5EF4-FFF2-40B4-BE49-F238E27FC236}">
                <a16:creationId xmlns:a16="http://schemas.microsoft.com/office/drawing/2014/main" id="{F37B8083-4C61-C756-00CB-785B2E3E7C2E}"/>
              </a:ext>
            </a:extLst>
          </p:cNvPr>
          <p:cNvGrpSpPr/>
          <p:nvPr/>
        </p:nvGrpSpPr>
        <p:grpSpPr>
          <a:xfrm>
            <a:off x="5627915" y="4564849"/>
            <a:ext cx="6055818" cy="2140751"/>
            <a:chOff x="5627915" y="4564849"/>
            <a:chExt cx="6055818" cy="2140751"/>
          </a:xfrm>
        </p:grpSpPr>
        <p:sp>
          <p:nvSpPr>
            <p:cNvPr id="245" name="箭头: 下 244">
              <a:extLst>
                <a:ext uri="{FF2B5EF4-FFF2-40B4-BE49-F238E27FC236}">
                  <a16:creationId xmlns:a16="http://schemas.microsoft.com/office/drawing/2014/main" id="{FE59E36F-CB2D-BA93-53DA-AC9E909F03DC}"/>
                </a:ext>
              </a:extLst>
            </p:cNvPr>
            <p:cNvSpPr/>
            <p:nvPr/>
          </p:nvSpPr>
          <p:spPr>
            <a:xfrm>
              <a:off x="7056851" y="4564849"/>
              <a:ext cx="353786" cy="113879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4" name="文本框 253">
              <a:extLst>
                <a:ext uri="{FF2B5EF4-FFF2-40B4-BE49-F238E27FC236}">
                  <a16:creationId xmlns:a16="http://schemas.microsoft.com/office/drawing/2014/main" id="{D4BFD077-1180-CBE2-3A82-00A19D65CF0E}"/>
                </a:ext>
              </a:extLst>
            </p:cNvPr>
            <p:cNvSpPr txBox="1"/>
            <p:nvPr/>
          </p:nvSpPr>
          <p:spPr>
            <a:xfrm>
              <a:off x="7384616" y="4800931"/>
              <a:ext cx="4299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Obtain the reflection rates of the whole materials in the environment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8" name="组合 257">
              <a:extLst>
                <a:ext uri="{FF2B5EF4-FFF2-40B4-BE49-F238E27FC236}">
                  <a16:creationId xmlns:a16="http://schemas.microsoft.com/office/drawing/2014/main" id="{ED117888-7046-B80B-8834-D1356ED6C421}"/>
                </a:ext>
              </a:extLst>
            </p:cNvPr>
            <p:cNvGrpSpPr/>
            <p:nvPr/>
          </p:nvGrpSpPr>
          <p:grpSpPr>
            <a:xfrm>
              <a:off x="5627915" y="5874076"/>
              <a:ext cx="4016205" cy="831524"/>
              <a:chOff x="5627915" y="5874076"/>
              <a:chExt cx="4016205" cy="831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7" name="文本框 246">
                    <a:extLst>
                      <a:ext uri="{FF2B5EF4-FFF2-40B4-BE49-F238E27FC236}">
                        <a16:creationId xmlns:a16="http://schemas.microsoft.com/office/drawing/2014/main" id="{89840849-FF73-4B37-1262-3B4F0F1D4104}"/>
                      </a:ext>
                    </a:extLst>
                  </p:cNvPr>
                  <p:cNvSpPr txBox="1"/>
                  <p:nvPr/>
                </p:nvSpPr>
                <p:spPr>
                  <a:xfrm>
                    <a:off x="6564086" y="5971597"/>
                    <a:ext cx="114027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𝒘𝒂𝒍𝒍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47" name="文本框 246">
                    <a:extLst>
                      <a:ext uri="{FF2B5EF4-FFF2-40B4-BE49-F238E27FC236}">
                        <a16:creationId xmlns:a16="http://schemas.microsoft.com/office/drawing/2014/main" id="{89840849-FF73-4B37-1262-3B4F0F1D41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4086" y="5971597"/>
                    <a:ext cx="1140278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9" name="文本框 248">
                    <a:extLst>
                      <a:ext uri="{FF2B5EF4-FFF2-40B4-BE49-F238E27FC236}">
                        <a16:creationId xmlns:a16="http://schemas.microsoft.com/office/drawing/2014/main" id="{A483A3F8-170F-5CAE-BC6C-1C488B0EA7F5}"/>
                      </a:ext>
                    </a:extLst>
                  </p:cNvPr>
                  <p:cNvSpPr txBox="1"/>
                  <p:nvPr/>
                </p:nvSpPr>
                <p:spPr>
                  <a:xfrm>
                    <a:off x="5627915" y="5961494"/>
                    <a:ext cx="98515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𝒘𝒂𝒍𝒍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97132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49" name="文本框 248">
                    <a:extLst>
                      <a:ext uri="{FF2B5EF4-FFF2-40B4-BE49-F238E27FC236}">
                        <a16:creationId xmlns:a16="http://schemas.microsoft.com/office/drawing/2014/main" id="{A483A3F8-170F-5CAE-BC6C-1C488B0EA7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27915" y="5961494"/>
                    <a:ext cx="985157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2" name="文本框 251">
                    <a:extLst>
                      <a:ext uri="{FF2B5EF4-FFF2-40B4-BE49-F238E27FC236}">
                        <a16:creationId xmlns:a16="http://schemas.microsoft.com/office/drawing/2014/main" id="{5AC7C8BF-658D-C7E6-0FE9-B2CBF7420964}"/>
                      </a:ext>
                    </a:extLst>
                  </p:cNvPr>
                  <p:cNvSpPr txBox="1"/>
                  <p:nvPr/>
                </p:nvSpPr>
                <p:spPr>
                  <a:xfrm>
                    <a:off x="7502358" y="5961494"/>
                    <a:ext cx="115116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E2841">
                                      <a:lumMod val="50000"/>
                                      <a:lumOff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E2841">
                                      <a:lumMod val="50000"/>
                                      <a:lumOff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E2841">
                                      <a:lumMod val="50000"/>
                                      <a:lumOff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𝒘𝒂𝒍𝒍</m:t>
                              </m:r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E2841">
                                      <a:lumMod val="50000"/>
                                      <a:lumOff val="5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52" name="文本框 251">
                    <a:extLst>
                      <a:ext uri="{FF2B5EF4-FFF2-40B4-BE49-F238E27FC236}">
                        <a16:creationId xmlns:a16="http://schemas.microsoft.com/office/drawing/2014/main" id="{5AC7C8BF-658D-C7E6-0FE9-B2CBF74209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2358" y="5961494"/>
                    <a:ext cx="1151164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3" name="文本框 252">
                    <a:extLst>
                      <a:ext uri="{FF2B5EF4-FFF2-40B4-BE49-F238E27FC236}">
                        <a16:creationId xmlns:a16="http://schemas.microsoft.com/office/drawing/2014/main" id="{C224AE2E-82C9-3A1F-F850-7B8058D64DC5}"/>
                      </a:ext>
                    </a:extLst>
                  </p:cNvPr>
                  <p:cNvSpPr txBox="1"/>
                  <p:nvPr/>
                </p:nvSpPr>
                <p:spPr>
                  <a:xfrm>
                    <a:off x="8492956" y="5972380"/>
                    <a:ext cx="115116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EA72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EA72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EA72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𝑻𝑽</m:t>
                              </m:r>
                            </m:sub>
                          </m:sSub>
                        </m:oMath>
                      </m:oMathPara>
                    </a14:m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53" name="文本框 252">
                    <a:extLst>
                      <a:ext uri="{FF2B5EF4-FFF2-40B4-BE49-F238E27FC236}">
                        <a16:creationId xmlns:a16="http://schemas.microsoft.com/office/drawing/2014/main" id="{C224AE2E-82C9-3A1F-F850-7B8058D64D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92956" y="5972380"/>
                    <a:ext cx="1151164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5" name="矩形: 圆角 254">
                <a:extLst>
                  <a:ext uri="{FF2B5EF4-FFF2-40B4-BE49-F238E27FC236}">
                    <a16:creationId xmlns:a16="http://schemas.microsoft.com/office/drawing/2014/main" id="{00459AC4-89A8-DD68-5C2B-D22399D6541F}"/>
                  </a:ext>
                </a:extLst>
              </p:cNvPr>
              <p:cNvSpPr/>
              <p:nvPr/>
            </p:nvSpPr>
            <p:spPr>
              <a:xfrm>
                <a:off x="5627915" y="5874076"/>
                <a:ext cx="3835399" cy="831524"/>
              </a:xfrm>
              <a:prstGeom prst="round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文本框 256">
                <a:extLst>
                  <a:ext uri="{FF2B5EF4-FFF2-40B4-BE49-F238E27FC236}">
                    <a16:creationId xmlns:a16="http://schemas.microsoft.com/office/drawing/2014/main" id="{C62AD7B3-FCCF-3484-05B1-3B1A857D8919}"/>
                  </a:ext>
                </a:extLst>
              </p:cNvPr>
              <p:cNvSpPr txBox="1"/>
              <p:nvPr/>
            </p:nvSpPr>
            <p:spPr>
              <a:xfrm>
                <a:off x="7113503" y="6289838"/>
                <a:ext cx="9851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rPr>
                  <a:t>…</a:t>
                </a:r>
              </a:p>
            </p:txBody>
          </p:sp>
        </p:grpSp>
      </p:grpSp>
      <p:sp>
        <p:nvSpPr>
          <p:cNvPr id="259" name="文本框 258">
            <a:extLst>
              <a:ext uri="{FF2B5EF4-FFF2-40B4-BE49-F238E27FC236}">
                <a16:creationId xmlns:a16="http://schemas.microsoft.com/office/drawing/2014/main" id="{8005AD55-AF17-8F40-ACB1-24884508E737}"/>
              </a:ext>
            </a:extLst>
          </p:cNvPr>
          <p:cNvSpPr txBox="1"/>
          <p:nvPr/>
        </p:nvSpPr>
        <p:spPr>
          <a:xfrm>
            <a:off x="957100" y="1718046"/>
            <a:ext cx="74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wall1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0" name="文本框 259">
            <a:extLst>
              <a:ext uri="{FF2B5EF4-FFF2-40B4-BE49-F238E27FC236}">
                <a16:creationId xmlns:a16="http://schemas.microsoft.com/office/drawing/2014/main" id="{3BB892CE-FDDA-91B4-01EA-5FDA9DB170F1}"/>
              </a:ext>
            </a:extLst>
          </p:cNvPr>
          <p:cNvSpPr txBox="1"/>
          <p:nvPr/>
        </p:nvSpPr>
        <p:spPr>
          <a:xfrm rot="16200000">
            <a:off x="-109308" y="2747497"/>
            <a:ext cx="74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wall2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7D534-1D80-1563-1076-D14F55F47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DF3F3A6-8806-B95D-C418-82A9C1B51B9E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Pipeline of our proposed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AutoMS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5C6F827A-A4F1-A41D-0AD0-B15BBB1A8C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4" y="1611926"/>
            <a:ext cx="12150206" cy="3980825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2FBBAE1-FE74-8CE6-0A29-BE5B6E5AAC90}"/>
              </a:ext>
            </a:extLst>
          </p:cNvPr>
          <p:cNvSpPr/>
          <p:nvPr/>
        </p:nvSpPr>
        <p:spPr>
          <a:xfrm>
            <a:off x="8436744" y="3251199"/>
            <a:ext cx="1516428" cy="994229"/>
          </a:xfrm>
          <a:prstGeom prst="roundRect">
            <a:avLst>
              <a:gd name="adj" fmla="val 15083"/>
            </a:avLst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0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5A4F3-22F2-B34A-8FAE-78DF96194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E80140D-FFB6-BC2C-7F6E-D496DA55489A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Low-cost fabrication of metasurface</a:t>
            </a: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840D45BA-0DEC-ACCC-080C-7003AE287C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198" y="1456230"/>
            <a:ext cx="8716802" cy="471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9946FF-D306-1841-D54C-2332A1EA4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84071"/>
            <a:ext cx="3393730" cy="197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7A15472-2A83-DD49-43BF-4DC858F48329}"/>
              </a:ext>
            </a:extLst>
          </p:cNvPr>
          <p:cNvSpPr txBox="1"/>
          <p:nvPr/>
        </p:nvSpPr>
        <p:spPr>
          <a:xfrm>
            <a:off x="473529" y="4461015"/>
            <a:ext cx="2699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Optimized Metasurface Phase Map Profile</a:t>
            </a:r>
            <a:endParaRPr kumimoji="0" lang="zh-CN" altLang="en-US" sz="176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7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7B2D9-C2C9-5050-A83D-5AED4786B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8D1DD4-0F5B-1747-BE17-A8497FF4A87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Real-world experiment results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73216CA-9AD4-C88A-37CB-8904F3EBD6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0739"/>
            <a:ext cx="12192000" cy="3215734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A20D000-E2CD-E8DF-9A5D-780799A7F5B5}"/>
              </a:ext>
            </a:extLst>
          </p:cNvPr>
          <p:cNvGrpSpPr/>
          <p:nvPr/>
        </p:nvGrpSpPr>
        <p:grpSpPr>
          <a:xfrm>
            <a:off x="449146" y="4540365"/>
            <a:ext cx="3144479" cy="2256455"/>
            <a:chOff x="449146" y="4540365"/>
            <a:chExt cx="3144479" cy="22564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B6C479D-081E-20D1-57D0-C0201CAAB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146" y="4540365"/>
              <a:ext cx="3144479" cy="168205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F3E4B2B-A1DF-40E3-7065-707461610297}"/>
                </a:ext>
              </a:extLst>
            </p:cNvPr>
            <p:cNvSpPr txBox="1"/>
            <p:nvPr/>
          </p:nvSpPr>
          <p:spPr>
            <a:xfrm>
              <a:off x="838114" y="6273600"/>
              <a:ext cx="27418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/>
                <a:t>RSS measurements </a:t>
              </a:r>
              <a:r>
                <a:rPr lang="en-US" altLang="zh-CN" sz="1400" b="1" dirty="0"/>
                <a:t>in the room</a:t>
              </a:r>
              <a:r>
                <a:rPr lang="zh-CN" altLang="en-US" sz="1400" b="1" dirty="0"/>
                <a:t> when people walk around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50AD1EF-3D43-C512-B2FF-2CD8B18E98BE}"/>
              </a:ext>
            </a:extLst>
          </p:cNvPr>
          <p:cNvGrpSpPr/>
          <p:nvPr/>
        </p:nvGrpSpPr>
        <p:grpSpPr>
          <a:xfrm>
            <a:off x="4431231" y="4540365"/>
            <a:ext cx="3337446" cy="2276991"/>
            <a:chOff x="4431231" y="4540365"/>
            <a:chExt cx="3337446" cy="227699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6D2E3D7-41BE-3A44-27B4-EA669AEF1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1231" y="4540365"/>
              <a:ext cx="3337446" cy="1783412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257AA25-D18C-ACE8-77B3-3107E616BE7D}"/>
                </a:ext>
              </a:extLst>
            </p:cNvPr>
            <p:cNvSpPr txBox="1"/>
            <p:nvPr/>
          </p:nvSpPr>
          <p:spPr>
            <a:xfrm>
              <a:off x="4835936" y="6294136"/>
              <a:ext cx="27418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/>
                <a:t>RSS measurements </a:t>
              </a:r>
              <a:r>
                <a:rPr lang="en-US" altLang="zh-CN" sz="1400" b="1" dirty="0"/>
                <a:t>in the room</a:t>
              </a:r>
              <a:r>
                <a:rPr lang="zh-CN" altLang="en-US" sz="1400" b="1" dirty="0"/>
                <a:t> when people walk around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F01EFA7-491C-642F-250B-3291829F3C34}"/>
              </a:ext>
            </a:extLst>
          </p:cNvPr>
          <p:cNvGrpSpPr/>
          <p:nvPr/>
        </p:nvGrpSpPr>
        <p:grpSpPr>
          <a:xfrm>
            <a:off x="8401157" y="4552006"/>
            <a:ext cx="3205626" cy="2187269"/>
            <a:chOff x="8401157" y="4552006"/>
            <a:chExt cx="3205626" cy="218726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46EDE30-B6F1-1406-A3A0-DA417E3BB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1157" y="4552006"/>
              <a:ext cx="3205626" cy="1783412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AA91DAB-2312-A827-5D65-8A5D58A7073C}"/>
                </a:ext>
              </a:extLst>
            </p:cNvPr>
            <p:cNvSpPr txBox="1"/>
            <p:nvPr/>
          </p:nvSpPr>
          <p:spPr>
            <a:xfrm>
              <a:off x="8765679" y="6431498"/>
              <a:ext cx="27418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/>
                <a:t>Measured throughput</a:t>
              </a:r>
              <a:endParaRPr lang="zh-CN" altLang="en-US" sz="1400" b="1" dirty="0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37CBA94-3F57-9781-075C-4E84B3303DB4}"/>
              </a:ext>
            </a:extLst>
          </p:cNvPr>
          <p:cNvGrpSpPr/>
          <p:nvPr/>
        </p:nvGrpSpPr>
        <p:grpSpPr>
          <a:xfrm>
            <a:off x="3450408" y="4789714"/>
            <a:ext cx="824265" cy="549729"/>
            <a:chOff x="3450408" y="4789714"/>
            <a:chExt cx="824265" cy="549729"/>
          </a:xfrm>
        </p:grpSpPr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7D2A0974-AB71-0044-0B52-5F036A97C304}"/>
                </a:ext>
              </a:extLst>
            </p:cNvPr>
            <p:cNvCxnSpPr>
              <a:cxnSpLocks/>
            </p:cNvCxnSpPr>
            <p:nvPr/>
          </p:nvCxnSpPr>
          <p:spPr>
            <a:xfrm>
              <a:off x="3477986" y="4789714"/>
              <a:ext cx="0" cy="54972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FB1A67E-E8CB-29AE-0095-07666B01F58B}"/>
                </a:ext>
              </a:extLst>
            </p:cNvPr>
            <p:cNvSpPr txBox="1"/>
            <p:nvPr/>
          </p:nvSpPr>
          <p:spPr>
            <a:xfrm>
              <a:off x="3450408" y="4926053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~</a:t>
              </a:r>
              <a:r>
                <a:rPr lang="en-US" altLang="zh-CN" b="1" dirty="0">
                  <a:solidFill>
                    <a:srgbClr val="FF0000"/>
                  </a:solidFill>
                </a:rPr>
                <a:t>13dB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7DF51C0-2E2F-99ED-C0BC-976F13652B98}"/>
              </a:ext>
            </a:extLst>
          </p:cNvPr>
          <p:cNvGrpSpPr/>
          <p:nvPr/>
        </p:nvGrpSpPr>
        <p:grpSpPr>
          <a:xfrm>
            <a:off x="7423153" y="5018438"/>
            <a:ext cx="832279" cy="745548"/>
            <a:chOff x="7423153" y="5018438"/>
            <a:chExt cx="832279" cy="745548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9294FC79-F6E1-AB79-E13B-DB5B5D1B96FA}"/>
                </a:ext>
              </a:extLst>
            </p:cNvPr>
            <p:cNvCxnSpPr>
              <a:cxnSpLocks/>
            </p:cNvCxnSpPr>
            <p:nvPr/>
          </p:nvCxnSpPr>
          <p:spPr>
            <a:xfrm>
              <a:off x="7424057" y="5018438"/>
              <a:ext cx="0" cy="74554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9F6E5C3-89FD-6BF2-6F6A-5E90EC5CF30C}"/>
                </a:ext>
              </a:extLst>
            </p:cNvPr>
            <p:cNvSpPr txBox="1"/>
            <p:nvPr/>
          </p:nvSpPr>
          <p:spPr>
            <a:xfrm>
              <a:off x="7423153" y="5154777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~</a:t>
              </a:r>
              <a:r>
                <a:rPr lang="en-US" altLang="zh-CN" b="1" dirty="0">
                  <a:solidFill>
                    <a:srgbClr val="FF0000"/>
                  </a:solidFill>
                </a:rPr>
                <a:t>21dB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13D59F6-B617-AB8D-A257-917259B79C99}"/>
              </a:ext>
            </a:extLst>
          </p:cNvPr>
          <p:cNvGrpSpPr/>
          <p:nvPr/>
        </p:nvGrpSpPr>
        <p:grpSpPr>
          <a:xfrm>
            <a:off x="8902193" y="4891866"/>
            <a:ext cx="2616253" cy="808148"/>
            <a:chOff x="8902193" y="4891866"/>
            <a:chExt cx="2616253" cy="808148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46805DF-0022-2941-B073-1224BB61B43A}"/>
                </a:ext>
              </a:extLst>
            </p:cNvPr>
            <p:cNvSpPr txBox="1"/>
            <p:nvPr/>
          </p:nvSpPr>
          <p:spPr>
            <a:xfrm>
              <a:off x="8902193" y="4891866"/>
              <a:ext cx="633568" cy="3665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zh-CN" altLang="en-US" sz="1400" b="1" dirty="0"/>
                <a:t>77.2 Mbps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F15C743-8142-5F5C-0448-D0508DE3E8C4}"/>
                </a:ext>
              </a:extLst>
            </p:cNvPr>
            <p:cNvSpPr txBox="1"/>
            <p:nvPr/>
          </p:nvSpPr>
          <p:spPr>
            <a:xfrm>
              <a:off x="9628885" y="5319332"/>
              <a:ext cx="665735" cy="380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zh-CN" altLang="en-US" sz="1400" b="1" dirty="0">
                  <a:solidFill>
                    <a:srgbClr val="FF0000"/>
                  </a:solidFill>
                </a:rPr>
                <a:t>373 Mbps</a:t>
              </a: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485C8C8-9666-3C2C-4557-4A0961967D3C}"/>
                </a:ext>
              </a:extLst>
            </p:cNvPr>
            <p:cNvCxnSpPr>
              <a:cxnSpLocks/>
            </p:cNvCxnSpPr>
            <p:nvPr/>
          </p:nvCxnSpPr>
          <p:spPr>
            <a:xfrm>
              <a:off x="8950215" y="5273613"/>
              <a:ext cx="256823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9028122-EAE4-B699-33F4-95DECA3EF3AC}"/>
                </a:ext>
              </a:extLst>
            </p:cNvPr>
            <p:cNvSpPr/>
            <p:nvPr/>
          </p:nvSpPr>
          <p:spPr>
            <a:xfrm>
              <a:off x="9047918" y="525075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CC889C3-8502-01A6-1F59-6CAE2CD9BC9B}"/>
                </a:ext>
              </a:extLst>
            </p:cNvPr>
            <p:cNvSpPr/>
            <p:nvPr/>
          </p:nvSpPr>
          <p:spPr>
            <a:xfrm>
              <a:off x="9740398" y="525075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2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6637F-A63C-7D3A-0B5B-9EF87832A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AECEBA5-54A7-64B0-87DE-A3FFFEF9669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Real-world experiment results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088C22-9E27-EF50-9F45-60EC9E708F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5" y="3999541"/>
            <a:ext cx="11518773" cy="28584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42CE00-4116-392F-CFB9-D6C43F717A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91" y="914400"/>
            <a:ext cx="11784817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6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AC114-C53E-AA32-0462-27D3BA32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6293"/>
            <a:ext cx="12191999" cy="752707"/>
          </a:xfrm>
        </p:spPr>
        <p:txBody>
          <a:bodyPr/>
          <a:lstStyle/>
          <a:p>
            <a:pPr algn="ctr"/>
            <a:r>
              <a:rPr lang="en-US" altLang="zh-CN" sz="5400" b="1" dirty="0">
                <a:solidFill>
                  <a:schemeClr val="tx1"/>
                </a:solidFill>
              </a:rPr>
              <a:t>Thanks for listening!</a:t>
            </a:r>
            <a:endParaRPr lang="zh-CN" alt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8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178BC-2875-087E-B009-91E120EC0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47E789B-FB9F-4231-4643-0F50F6B40EA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IEEE 802.11ad: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mmWave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(60GHz) Wi-Fi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D937996-1305-06BB-7905-4D5EB92AC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440" y="3516081"/>
            <a:ext cx="2655277" cy="24281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1B894E-DDCC-03E7-AD22-BAD030A80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64" y="1341547"/>
            <a:ext cx="6320709" cy="1747386"/>
          </a:xfrm>
          <a:prstGeom prst="rect">
            <a:avLst/>
          </a:prstGeom>
        </p:spPr>
      </p:pic>
      <p:pic>
        <p:nvPicPr>
          <p:cNvPr id="5" name="Picture 4" descr="ROG Phone II | Gaming Phone | ASUS USA">
            <a:extLst>
              <a:ext uri="{FF2B5EF4-FFF2-40B4-BE49-F238E27FC236}">
                <a16:creationId xmlns:a16="http://schemas.microsoft.com/office/drawing/2014/main" id="{B83C3B4E-B4AB-4ED1-F6C3-F1B69DE2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0790" y="3745441"/>
            <a:ext cx="2746724" cy="202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685835-82EB-3173-5DBC-B0693F1C9682}"/>
              </a:ext>
            </a:extLst>
          </p:cNvPr>
          <p:cNvSpPr txBox="1"/>
          <p:nvPr/>
        </p:nvSpPr>
        <p:spPr>
          <a:xfrm>
            <a:off x="114300" y="6038003"/>
            <a:ext cx="296555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TPLink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 AD7200: Multi-Band Wi-Fi Router (2.4GHz/5GHz/60GHz 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AABFA10-CCF7-42D4-4C3A-5B8E1996C631}"/>
              </a:ext>
            </a:extLst>
          </p:cNvPr>
          <p:cNvSpPr txBox="1"/>
          <p:nvPr/>
        </p:nvSpPr>
        <p:spPr>
          <a:xfrm>
            <a:off x="3360761" y="6050634"/>
            <a:ext cx="328678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ROG 2: World's first smartphone to support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802.11ad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 released in 2019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F725C8-2AA6-DBE5-D2D2-FD774DE8939D}"/>
              </a:ext>
            </a:extLst>
          </p:cNvPr>
          <p:cNvSpPr txBox="1"/>
          <p:nvPr/>
        </p:nvSpPr>
        <p:spPr>
          <a:xfrm>
            <a:off x="3079759" y="1751879"/>
            <a:ext cx="29655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Throughput Comparison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5AD37A84-B7BA-E883-3442-3C30273D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263" y="1239130"/>
            <a:ext cx="4786476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279EAF2-97F5-0597-684D-7A551F3D9492}"/>
              </a:ext>
            </a:extLst>
          </p:cNvPr>
          <p:cNvCxnSpPr>
            <a:cxnSpLocks/>
          </p:cNvCxnSpPr>
          <p:nvPr/>
        </p:nvCxnSpPr>
        <p:spPr>
          <a:xfrm>
            <a:off x="6762831" y="1239130"/>
            <a:ext cx="0" cy="5145506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6622421-6FC2-2065-0DAC-5A22258D1EED}"/>
              </a:ext>
            </a:extLst>
          </p:cNvPr>
          <p:cNvSpPr txBox="1"/>
          <p:nvPr/>
        </p:nvSpPr>
        <p:spPr>
          <a:xfrm>
            <a:off x="7360759" y="5686883"/>
            <a:ext cx="44589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Easily blocked by objects such as walls, moving people, and some types of doors</a:t>
            </a:r>
            <a:endParaRPr kumimoji="0" lang="zh-CN" altLang="en-US" sz="1765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7B44401-4BDA-F8E2-51B8-595FE68D8F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031" y="4143345"/>
            <a:ext cx="3040516" cy="13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3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>
            <a:extLst>
              <a:ext uri="{FF2B5EF4-FFF2-40B4-BE49-F238E27FC236}">
                <a16:creationId xmlns:a16="http://schemas.microsoft.com/office/drawing/2014/main" id="{5C4F2471-FA4C-1907-A70C-C9EFEC251E97}"/>
              </a:ext>
            </a:extLst>
          </p:cNvPr>
          <p:cNvGrpSpPr/>
          <p:nvPr/>
        </p:nvGrpSpPr>
        <p:grpSpPr>
          <a:xfrm>
            <a:off x="7699360" y="1350359"/>
            <a:ext cx="3628026" cy="3641962"/>
            <a:chOff x="7699360" y="1350359"/>
            <a:chExt cx="3628026" cy="364196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29FAA0C-8717-288B-123A-F08793D90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9360" y="1931174"/>
              <a:ext cx="3628026" cy="3061147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0713F95-7491-59A5-733A-5E8DE11F592B}"/>
                </a:ext>
              </a:extLst>
            </p:cNvPr>
            <p:cNvSpPr txBox="1"/>
            <p:nvPr/>
          </p:nvSpPr>
          <p:spPr>
            <a:xfrm>
              <a:off x="7799890" y="1350359"/>
              <a:ext cx="30225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Measured coverage map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7D0D4A09-075A-DE4D-93CB-950C761CD2E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Limited coverage of 60GHz Wi-Fi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27006A-CC15-BDF3-EC45-CB4F2ED63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631" y="4747594"/>
            <a:ext cx="1135743" cy="11544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839DF35-55EF-1C2C-C5DC-F73355CCAB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22" y="1045314"/>
            <a:ext cx="4434197" cy="33891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AB9D978-FC6A-EE80-9A8B-680803402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823388">
            <a:off x="3205117" y="2131505"/>
            <a:ext cx="589008" cy="3687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A9D302-CA5D-32A0-0825-63F4DB8436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59156">
            <a:off x="3381636" y="2337420"/>
            <a:ext cx="589008" cy="3687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B4B5BF-31F1-4087-AB14-CFCA7DD385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0" b="89925" l="9898" r="8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888" y="2314863"/>
            <a:ext cx="539271" cy="49313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0814833-52A3-4804-9E40-4E14944FF350}"/>
              </a:ext>
            </a:extLst>
          </p:cNvPr>
          <p:cNvSpPr txBox="1"/>
          <p:nvPr/>
        </p:nvSpPr>
        <p:spPr>
          <a:xfrm>
            <a:off x="376428" y="1098795"/>
            <a:ext cx="2223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Conference room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F65B3F1-2821-9431-4693-CD350BE9A3F8}"/>
              </a:ext>
            </a:extLst>
          </p:cNvPr>
          <p:cNvGrpSpPr/>
          <p:nvPr/>
        </p:nvGrpSpPr>
        <p:grpSpPr>
          <a:xfrm>
            <a:off x="6935026" y="2220318"/>
            <a:ext cx="2347523" cy="1473169"/>
            <a:chOff x="6719465" y="1484117"/>
            <a:chExt cx="2347523" cy="1473169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B2BBA24-D1E0-29AD-A02D-3DCC7C4EB1AC}"/>
                </a:ext>
              </a:extLst>
            </p:cNvPr>
            <p:cNvGrpSpPr/>
            <p:nvPr/>
          </p:nvGrpSpPr>
          <p:grpSpPr>
            <a:xfrm>
              <a:off x="7659914" y="1484117"/>
              <a:ext cx="1407074" cy="1473169"/>
              <a:chOff x="7659914" y="1484117"/>
              <a:chExt cx="1407074" cy="1473169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6923EFE7-7C41-9B5B-E282-6F03FD0168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2814" y="1484117"/>
                <a:ext cx="1087968" cy="1286475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0263564F-F43B-6108-62C4-C1F06A1FD203}"/>
                  </a:ext>
                </a:extLst>
              </p:cNvPr>
              <p:cNvGrpSpPr/>
              <p:nvPr/>
            </p:nvGrpSpPr>
            <p:grpSpPr>
              <a:xfrm>
                <a:off x="7659914" y="1494971"/>
                <a:ext cx="1407074" cy="1462315"/>
                <a:chOff x="7659914" y="1494971"/>
                <a:chExt cx="1407074" cy="1462315"/>
              </a:xfrm>
            </p:grpSpPr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21B54BFC-31A2-1AAA-7F1E-ECA537BC0E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9914" y="1494971"/>
                  <a:ext cx="330200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08055DE3-4A39-ABAD-5A22-6F5C4BF2E4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59914" y="1494971"/>
                  <a:ext cx="0" cy="1375269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CDC25A88-DA86-0580-0A9D-106558CEBD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659914" y="2858244"/>
                  <a:ext cx="402062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36A0C34-C62D-F75B-783D-7F398EB31C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61976" y="2943094"/>
                  <a:ext cx="809881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8AF255A3-CE81-AD50-5508-11E80FFF7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60282" y="2764840"/>
                  <a:ext cx="206706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72972DA3-0C85-BFF3-EE46-CC48AE3A8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71857" y="2764840"/>
                  <a:ext cx="0" cy="178254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09B84EAA-CEA3-45DC-CB09-DB25FEC5E2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61976" y="2853967"/>
                  <a:ext cx="0" cy="103319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781BBB4-F987-5692-2CCD-DF2395837876}"/>
                </a:ext>
              </a:extLst>
            </p:cNvPr>
            <p:cNvSpPr txBox="1"/>
            <p:nvPr/>
          </p:nvSpPr>
          <p:spPr>
            <a:xfrm>
              <a:off x="6719465" y="1789678"/>
              <a:ext cx="7889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Bad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SNR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9F5D7887-4F85-3247-F230-113CDB9370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28" y="4269649"/>
            <a:ext cx="2380471" cy="2176817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DE39DE25-37C4-991B-B422-5C43D3ABEE21}"/>
              </a:ext>
            </a:extLst>
          </p:cNvPr>
          <p:cNvSpPr/>
          <p:nvPr/>
        </p:nvSpPr>
        <p:spPr>
          <a:xfrm>
            <a:off x="925306" y="5365413"/>
            <a:ext cx="377630" cy="3997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123E75-AF63-8AD1-C278-F615AFEF6912}"/>
              </a:ext>
            </a:extLst>
          </p:cNvPr>
          <p:cNvSpPr/>
          <p:nvPr/>
        </p:nvSpPr>
        <p:spPr>
          <a:xfrm>
            <a:off x="4029950" y="4747594"/>
            <a:ext cx="1135743" cy="11544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0C6EA91C-F325-2B3B-E2D5-CE28FF383289}"/>
              </a:ext>
            </a:extLst>
          </p:cNvPr>
          <p:cNvCxnSpPr>
            <a:cxnSpLocks/>
          </p:cNvCxnSpPr>
          <p:nvPr/>
        </p:nvCxnSpPr>
        <p:spPr>
          <a:xfrm flipV="1">
            <a:off x="1302936" y="4747594"/>
            <a:ext cx="2756290" cy="617819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AEF578F0-1985-4F7D-A636-61D5B5C51DB3}"/>
              </a:ext>
            </a:extLst>
          </p:cNvPr>
          <p:cNvCxnSpPr>
            <a:cxnSpLocks/>
          </p:cNvCxnSpPr>
          <p:nvPr/>
        </p:nvCxnSpPr>
        <p:spPr>
          <a:xfrm>
            <a:off x="1302936" y="5765142"/>
            <a:ext cx="2715614" cy="136875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D607805B-FDE5-702B-61A8-247AE0F04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815955" flipH="1" flipV="1">
            <a:off x="3541995" y="5219391"/>
            <a:ext cx="1129914" cy="70735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393BAAE-0B59-F726-29C2-FD81360F62F4}"/>
              </a:ext>
            </a:extLst>
          </p:cNvPr>
          <p:cNvSpPr txBox="1"/>
          <p:nvPr/>
        </p:nvSpPr>
        <p:spPr>
          <a:xfrm>
            <a:off x="1175212" y="6446466"/>
            <a:ext cx="452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mmwave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 AP and its Phased Array antenna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21C49F65-354B-3403-A623-9EFB7E23CD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alphaModFix amt="9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400835" flipH="1" flipV="1">
            <a:off x="4420777" y="5216502"/>
            <a:ext cx="1129914" cy="707358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72FE98B3-5AB9-3471-FFE0-FC3563D689F8}"/>
              </a:ext>
            </a:extLst>
          </p:cNvPr>
          <p:cNvGrpSpPr/>
          <p:nvPr/>
        </p:nvGrpSpPr>
        <p:grpSpPr>
          <a:xfrm>
            <a:off x="6196276" y="5365413"/>
            <a:ext cx="5876558" cy="1154147"/>
            <a:chOff x="6196276" y="5365413"/>
            <a:chExt cx="5876558" cy="1154147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F2BA4DAE-315C-9F8E-6D2F-92A211E710C0}"/>
                </a:ext>
              </a:extLst>
            </p:cNvPr>
            <p:cNvSpPr/>
            <p:nvPr/>
          </p:nvSpPr>
          <p:spPr>
            <a:xfrm>
              <a:off x="6196276" y="5365413"/>
              <a:ext cx="5876558" cy="115414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56987B7-E96C-91C8-EBA3-5CFB4B390A9E}"/>
                </a:ext>
              </a:extLst>
            </p:cNvPr>
            <p:cNvSpPr txBox="1"/>
            <p:nvPr/>
          </p:nvSpPr>
          <p:spPr>
            <a:xfrm>
              <a:off x="6250585" y="5431001"/>
              <a:ext cx="5818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In an indoor scenario,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mmWave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 has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almost no diffraction or transmission capability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, and </a:t>
              </a: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A02B93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its coverage ability is not satisfied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.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39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8FE74-D5B5-5E91-0CD7-E3A929341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4826E2D-6B21-4E97-577F-BBFC037F3F0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Existing solutions for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mmWave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coverage enhancement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36A940-017A-F9BA-C3B2-FAC36E205158}"/>
              </a:ext>
            </a:extLst>
          </p:cNvPr>
          <p:cNvSpPr txBox="1"/>
          <p:nvPr/>
        </p:nvSpPr>
        <p:spPr>
          <a:xfrm>
            <a:off x="310231" y="1064624"/>
            <a:ext cx="340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(1). Multiple APs or Relays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6E28D70-4A3B-D34A-3407-ED65E2A1F572}"/>
              </a:ext>
            </a:extLst>
          </p:cNvPr>
          <p:cNvGrpSpPr/>
          <p:nvPr/>
        </p:nvGrpSpPr>
        <p:grpSpPr>
          <a:xfrm>
            <a:off x="1673667" y="1482903"/>
            <a:ext cx="2773244" cy="2080797"/>
            <a:chOff x="448897" y="1717926"/>
            <a:chExt cx="4227742" cy="3172123"/>
          </a:xfrm>
        </p:grpSpPr>
        <p:pic>
          <p:nvPicPr>
            <p:cNvPr id="11" name="Picture 4" descr="Do an amazing 3d floor plan rendering by Alexandralandia | Fiverr">
              <a:extLst>
                <a:ext uri="{FF2B5EF4-FFF2-40B4-BE49-F238E27FC236}">
                  <a16:creationId xmlns:a16="http://schemas.microsoft.com/office/drawing/2014/main" id="{77F5D2F3-5783-85B6-0A56-0975821F1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97" y="1719242"/>
              <a:ext cx="4227742" cy="3170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Talon AD7200 Multi-Band Wi-Fi Router 1">
              <a:extLst>
                <a:ext uri="{FF2B5EF4-FFF2-40B4-BE49-F238E27FC236}">
                  <a16:creationId xmlns:a16="http://schemas.microsoft.com/office/drawing/2014/main" id="{578A6C63-D2B6-1C59-EC38-7C40FFFF4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890" y="1946080"/>
              <a:ext cx="542451" cy="407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平行四边形 12">
              <a:extLst>
                <a:ext uri="{FF2B5EF4-FFF2-40B4-BE49-F238E27FC236}">
                  <a16:creationId xmlns:a16="http://schemas.microsoft.com/office/drawing/2014/main" id="{F9AF093D-E8A4-45BA-B10C-3DA231ABDADE}"/>
                </a:ext>
              </a:extLst>
            </p:cNvPr>
            <p:cNvSpPr/>
            <p:nvPr/>
          </p:nvSpPr>
          <p:spPr>
            <a:xfrm rot="16200000" flipH="1" flipV="1">
              <a:off x="3676450" y="2734977"/>
              <a:ext cx="280721" cy="204887"/>
            </a:xfrm>
            <a:prstGeom prst="parallelogram">
              <a:avLst>
                <a:gd name="adj" fmla="val 4228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0716317-6AF3-C312-649B-B0A399CA5D01}"/>
                </a:ext>
              </a:extLst>
            </p:cNvPr>
            <p:cNvSpPr txBox="1"/>
            <p:nvPr/>
          </p:nvSpPr>
          <p:spPr>
            <a:xfrm>
              <a:off x="1482342" y="1717926"/>
              <a:ext cx="555121" cy="431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76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宋体" panose="02010600030101010101" pitchFamily="2" charset="-122"/>
                  <a:cs typeface="+mn-cs"/>
                </a:rPr>
                <a:t>AP</a:t>
              </a:r>
              <a:endParaRPr kumimoji="0" lang="zh-CN" altLang="en-US" sz="176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Talon AD7200 Multi-Band Wi-Fi Router 1">
              <a:extLst>
                <a:ext uri="{FF2B5EF4-FFF2-40B4-BE49-F238E27FC236}">
                  <a16:creationId xmlns:a16="http://schemas.microsoft.com/office/drawing/2014/main" id="{18D926AF-2C3A-23FA-E6EA-4BD2409B0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492" y="3863441"/>
              <a:ext cx="542451" cy="407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4EF0CCB-A979-92B5-5A50-943E382ECB29}"/>
                </a:ext>
              </a:extLst>
            </p:cNvPr>
            <p:cNvSpPr txBox="1"/>
            <p:nvPr/>
          </p:nvSpPr>
          <p:spPr>
            <a:xfrm>
              <a:off x="1869653" y="4188281"/>
              <a:ext cx="555121" cy="431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76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宋体" panose="02010600030101010101" pitchFamily="2" charset="-122"/>
                  <a:cs typeface="+mn-cs"/>
                </a:rPr>
                <a:t>AP</a:t>
              </a:r>
              <a:endParaRPr kumimoji="0" lang="zh-CN" altLang="en-US" sz="176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20" name="Picture 6" descr="Talon AD7200 Multi-Band Wi-Fi Router 1">
              <a:extLst>
                <a:ext uri="{FF2B5EF4-FFF2-40B4-BE49-F238E27FC236}">
                  <a16:creationId xmlns:a16="http://schemas.microsoft.com/office/drawing/2014/main" id="{696EC5D4-F026-8D62-7EAC-E35FCA9DB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490" y="2533929"/>
              <a:ext cx="542451" cy="407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3F750AF-1B06-BCD8-DE17-7699FF832B32}"/>
                </a:ext>
              </a:extLst>
            </p:cNvPr>
            <p:cNvSpPr txBox="1"/>
            <p:nvPr/>
          </p:nvSpPr>
          <p:spPr>
            <a:xfrm>
              <a:off x="2929942" y="2305775"/>
              <a:ext cx="555121" cy="431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765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宋体" panose="02010600030101010101" pitchFamily="2" charset="-122"/>
                  <a:cs typeface="+mn-cs"/>
                </a:rPr>
                <a:t>AP</a:t>
              </a:r>
              <a:endParaRPr kumimoji="0" lang="zh-CN" altLang="en-US" sz="176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8680CE08-F5EF-D333-341E-E5A019D721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667" y="3933032"/>
            <a:ext cx="2777856" cy="196804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391C8F9-77B0-22EC-D87D-6C062B4B86CA}"/>
              </a:ext>
            </a:extLst>
          </p:cNvPr>
          <p:cNvSpPr txBox="1"/>
          <p:nvPr/>
        </p:nvSpPr>
        <p:spPr>
          <a:xfrm>
            <a:off x="406901" y="6221182"/>
            <a:ext cx="9470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[1] Coverage enhancement for mm wave communications using passive reflectors. IEEE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ComSoc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 2020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[2]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mmWall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: A Steerable,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Transflective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 Metamaterial Surface for NextG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mmWave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 Networks. USENIX NSDI 2023 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2F9B3D8-73F9-2F90-DB69-2A0CDDCAB1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113" y="3417350"/>
            <a:ext cx="2586676" cy="229779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97ABEA4-6AE8-D47E-AE0B-C00FBDF838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850" y="3386612"/>
            <a:ext cx="2888680" cy="268993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DFBFAE6-CCBF-2236-602F-ABAEBD78C0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3"/>
          <a:stretch/>
        </p:blipFill>
        <p:spPr>
          <a:xfrm>
            <a:off x="8848295" y="1457619"/>
            <a:ext cx="3343705" cy="180028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9B1F572-ABC3-4EA9-4B82-702CCD997F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7023" y="1525710"/>
            <a:ext cx="2950857" cy="1732191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28C41FA-C9BB-1E70-8D43-A6D43FC549E4}"/>
              </a:ext>
            </a:extLst>
          </p:cNvPr>
          <p:cNvSpPr txBox="1"/>
          <p:nvPr/>
        </p:nvSpPr>
        <p:spPr>
          <a:xfrm>
            <a:off x="5810347" y="1064624"/>
            <a:ext cx="579850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(3). Active Metasurface [2], cost: ~$10000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DF464D8-CF07-5234-4ED5-58DE70C33085}"/>
              </a:ext>
            </a:extLst>
          </p:cNvPr>
          <p:cNvSpPr txBox="1"/>
          <p:nvPr/>
        </p:nvSpPr>
        <p:spPr>
          <a:xfrm>
            <a:off x="173555" y="3563700"/>
            <a:ext cx="3403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(2). Metal Reflectors [1]</a:t>
            </a:r>
          </a:p>
        </p:txBody>
      </p:sp>
    </p:spTree>
    <p:extLst>
      <p:ext uri="{BB962C8B-B14F-4D97-AF65-F5344CB8AC3E}">
        <p14:creationId xmlns:p14="http://schemas.microsoft.com/office/powerpoint/2010/main" val="99034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E1537-0418-A24E-B9A0-CCFB45E82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4B7A64DC-662F-79FC-A5F7-265F2773F26D}"/>
              </a:ext>
            </a:extLst>
          </p:cNvPr>
          <p:cNvSpPr/>
          <p:nvPr/>
        </p:nvSpPr>
        <p:spPr>
          <a:xfrm>
            <a:off x="6996480" y="3337812"/>
            <a:ext cx="3900647" cy="10639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01F08A8-6C3E-CF01-9572-855865FCCBA3}"/>
              </a:ext>
            </a:extLst>
          </p:cNvPr>
          <p:cNvSpPr/>
          <p:nvPr/>
        </p:nvSpPr>
        <p:spPr>
          <a:xfrm>
            <a:off x="6996480" y="2097314"/>
            <a:ext cx="3900647" cy="10639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CF5D4C-9DB0-647D-5FC1-3F780FF4331F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Our idea: How about 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Low-cost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Passive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metasurface?</a:t>
            </a: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AB55C558-09DC-F719-4D0C-519AA6D1C4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38" y="1557993"/>
            <a:ext cx="6035693" cy="456348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933BA2D-9F60-F1F7-FCAD-A860C7E05741}"/>
              </a:ext>
            </a:extLst>
          </p:cNvPr>
          <p:cNvSpPr txBox="1"/>
          <p:nvPr/>
        </p:nvSpPr>
        <p:spPr>
          <a:xfrm>
            <a:off x="6872305" y="1500124"/>
            <a:ext cx="40404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Deploy metasurface to: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(1) Handle with the Occlusion by movement of human </a:t>
            </a: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54472B1-9873-A1B2-7C20-ACCFC5C8A0B6}"/>
              </a:ext>
            </a:extLst>
          </p:cNvPr>
          <p:cNvGrpSpPr/>
          <p:nvPr/>
        </p:nvGrpSpPr>
        <p:grpSpPr>
          <a:xfrm>
            <a:off x="6689725" y="4919585"/>
            <a:ext cx="5167076" cy="1298555"/>
            <a:chOff x="6791325" y="4694614"/>
            <a:chExt cx="5167076" cy="129855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0FB7668-A833-288D-2EFD-48C467115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1325" y="4694614"/>
              <a:ext cx="1318533" cy="129855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772B06D-B835-C8B6-1F77-A8EB5615EB1E}"/>
                </a:ext>
              </a:extLst>
            </p:cNvPr>
            <p:cNvSpPr txBox="1"/>
            <p:nvPr/>
          </p:nvSpPr>
          <p:spPr>
            <a:xfrm>
              <a:off x="7917913" y="4989948"/>
              <a:ext cx="404048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宋体" panose="02010600030101010101" pitchFamily="2" charset="-122"/>
                  <a:cs typeface="+mn-cs"/>
                </a:rPr>
                <a:t>How to determine the optimal passive metasurface?</a:t>
              </a: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5241E47C-9AA2-ECCD-1389-FF703AEB9F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340421">
            <a:off x="4813784" y="2926795"/>
            <a:ext cx="517756" cy="3241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9D66BE-EF78-B280-6E75-303135422F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11956">
            <a:off x="4600279" y="3114240"/>
            <a:ext cx="517756" cy="3241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FAD12D-B3D7-A7AA-B24B-754659218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337236">
            <a:off x="4577647" y="3423198"/>
            <a:ext cx="517756" cy="32413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2AB9BB5-31C8-84C0-B5DA-3CE9802A32BB}"/>
              </a:ext>
            </a:extLst>
          </p:cNvPr>
          <p:cNvSpPr txBox="1"/>
          <p:nvPr/>
        </p:nvSpPr>
        <p:spPr>
          <a:xfrm>
            <a:off x="7846941" y="2794705"/>
            <a:ext cx="2091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Path 1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9A4F89-262A-F7E7-F0C7-9B4DFE35054E}"/>
              </a:ext>
            </a:extLst>
          </p:cNvPr>
          <p:cNvSpPr txBox="1"/>
          <p:nvPr/>
        </p:nvSpPr>
        <p:spPr>
          <a:xfrm>
            <a:off x="6996480" y="3500438"/>
            <a:ext cx="3618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(2) Enhance the coverage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BE9714F-1537-4ABB-6C9E-CE16ECD07BCC}"/>
              </a:ext>
            </a:extLst>
          </p:cNvPr>
          <p:cNvSpPr txBox="1"/>
          <p:nvPr/>
        </p:nvSpPr>
        <p:spPr>
          <a:xfrm>
            <a:off x="7831275" y="3890923"/>
            <a:ext cx="2091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Path 2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and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"/>
                <a:ea typeface="宋体" panose="02010600030101010101" pitchFamily="2" charset="-122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680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2BD01C5-E132-EE79-ED15-18DAF98FC88B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Optimization target: Maximize the coverage of 60GHz Wi-Fi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362C1F-5A2D-6B1D-B203-F0557FB689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317" y="2081023"/>
            <a:ext cx="3860475" cy="733810"/>
          </a:xfrm>
          <a:prstGeom prst="rect">
            <a:avLst/>
          </a:prstGeom>
        </p:spPr>
      </p:pic>
      <p:grpSp>
        <p:nvGrpSpPr>
          <p:cNvPr id="92" name="组合 91">
            <a:extLst>
              <a:ext uri="{FF2B5EF4-FFF2-40B4-BE49-F238E27FC236}">
                <a16:creationId xmlns:a16="http://schemas.microsoft.com/office/drawing/2014/main" id="{32DA7D2D-A65A-E6A6-DDD1-C4313B373E1B}"/>
              </a:ext>
            </a:extLst>
          </p:cNvPr>
          <p:cNvGrpSpPr/>
          <p:nvPr/>
        </p:nvGrpSpPr>
        <p:grpSpPr>
          <a:xfrm>
            <a:off x="4062967" y="3478879"/>
            <a:ext cx="8050788" cy="1010274"/>
            <a:chOff x="4062967" y="3677440"/>
            <a:chExt cx="8050788" cy="101027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7E9B475-45E8-BA7D-4A85-F0222385E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0117" y="4189017"/>
              <a:ext cx="5043348" cy="49869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463CED1-E437-174A-E299-F11AA6A517BD}"/>
                </a:ext>
              </a:extLst>
            </p:cNvPr>
            <p:cNvSpPr txBox="1"/>
            <p:nvPr/>
          </p:nvSpPr>
          <p:spPr>
            <a:xfrm>
              <a:off x="4062967" y="3677440"/>
              <a:ext cx="8050788" cy="377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For each RX, select the </a:t>
              </a:r>
              <a:r>
                <a:rPr kumimoji="0" lang="en-US" altLang="zh-CN" sz="185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optimal </a:t>
              </a:r>
              <a:r>
                <a:rPr kumimoji="0" lang="zh-CN" altLang="en-US" sz="185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achievable signal strength </a:t>
              </a:r>
              <a:r>
                <a:rPr kumimoji="0" lang="en-US" altLang="zh-CN" sz="18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from codebook:</a:t>
              </a:r>
              <a:endParaRPr kumimoji="0" lang="zh-CN" altLang="en-US" sz="18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2D9E114-B471-0D15-C4EE-E0C05B35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71" y="1125392"/>
            <a:ext cx="2977485" cy="251225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CC3B591-8B65-8C22-2115-098608C0C6AA}"/>
              </a:ext>
            </a:extLst>
          </p:cNvPr>
          <p:cNvSpPr txBox="1"/>
          <p:nvPr/>
        </p:nvSpPr>
        <p:spPr>
          <a:xfrm>
            <a:off x="4502524" y="1572328"/>
            <a:ext cx="7223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Maximize the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SUM of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channel capacity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of all receiver points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: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C0C90D9-D33C-057A-2D39-AE1FE775D798}"/>
              </a:ext>
            </a:extLst>
          </p:cNvPr>
          <p:cNvSpPr/>
          <p:nvPr/>
        </p:nvSpPr>
        <p:spPr>
          <a:xfrm>
            <a:off x="977374" y="1255440"/>
            <a:ext cx="394607" cy="571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59FFD18-FCF4-21E3-ACEC-594EBD55DDC1}"/>
              </a:ext>
            </a:extLst>
          </p:cNvPr>
          <p:cNvSpPr/>
          <p:nvPr/>
        </p:nvSpPr>
        <p:spPr>
          <a:xfrm rot="16200000">
            <a:off x="435707" y="1916745"/>
            <a:ext cx="394607" cy="571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C5A84E6-0064-93D5-A084-551B4669FF88}"/>
              </a:ext>
            </a:extLst>
          </p:cNvPr>
          <p:cNvSpPr txBox="1"/>
          <p:nvPr/>
        </p:nvSpPr>
        <p:spPr>
          <a:xfrm>
            <a:off x="823016" y="923273"/>
            <a:ext cx="69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mts1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BD3355C-73D1-9A72-8961-A01AC8E6D6FD}"/>
              </a:ext>
            </a:extLst>
          </p:cNvPr>
          <p:cNvSpPr txBox="1"/>
          <p:nvPr/>
        </p:nvSpPr>
        <p:spPr>
          <a:xfrm rot="16200000">
            <a:off x="61409" y="1768774"/>
            <a:ext cx="69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mts2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9128F00-DE6B-627F-176D-08A39BF1D16C}"/>
              </a:ext>
            </a:extLst>
          </p:cNvPr>
          <p:cNvSpPr txBox="1"/>
          <p:nvPr/>
        </p:nvSpPr>
        <p:spPr>
          <a:xfrm>
            <a:off x="9731466" y="2036304"/>
            <a:ext cx="173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signal strength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B45E95DA-B963-D287-6E11-DD17645D6B60}"/>
              </a:ext>
            </a:extLst>
          </p:cNvPr>
          <p:cNvCxnSpPr>
            <a:cxnSpLocks/>
          </p:cNvCxnSpPr>
          <p:nvPr/>
        </p:nvCxnSpPr>
        <p:spPr>
          <a:xfrm>
            <a:off x="9240555" y="2230088"/>
            <a:ext cx="5217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365E445B-307C-30E8-FA24-A690A29D5C54}"/>
              </a:ext>
            </a:extLst>
          </p:cNvPr>
          <p:cNvGrpSpPr/>
          <p:nvPr/>
        </p:nvGrpSpPr>
        <p:grpSpPr>
          <a:xfrm>
            <a:off x="147835" y="4028239"/>
            <a:ext cx="9220399" cy="2707042"/>
            <a:chOff x="147835" y="4028239"/>
            <a:chExt cx="9220399" cy="2707042"/>
          </a:xfrm>
        </p:grpSpPr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18C9FBCF-2EED-70E4-94E8-11D0E68CA135}"/>
                </a:ext>
              </a:extLst>
            </p:cNvPr>
            <p:cNvGrpSpPr/>
            <p:nvPr/>
          </p:nvGrpSpPr>
          <p:grpSpPr>
            <a:xfrm>
              <a:off x="147835" y="4028239"/>
              <a:ext cx="9220399" cy="2707042"/>
              <a:chOff x="123730" y="4028239"/>
              <a:chExt cx="9220399" cy="2707042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60EB2CA8-C5B1-A389-535E-3D26FB4D12B3}"/>
                  </a:ext>
                </a:extLst>
              </p:cNvPr>
              <p:cNvGrpSpPr/>
              <p:nvPr/>
            </p:nvGrpSpPr>
            <p:grpSpPr>
              <a:xfrm>
                <a:off x="123730" y="4028239"/>
                <a:ext cx="9220399" cy="2707042"/>
                <a:chOff x="123730" y="4028239"/>
                <a:chExt cx="9220399" cy="2707042"/>
              </a:xfrm>
            </p:grpSpPr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139089F9-B620-FE6E-7544-1779BFE128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5842" y="5724628"/>
                  <a:ext cx="3344184" cy="890537"/>
                </a:xfrm>
                <a:prstGeom prst="rect">
                  <a:avLst/>
                </a:prstGeom>
              </p:spPr>
            </p:pic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6F49D7F-F901-230F-AB52-1BB5D7B79874}"/>
                    </a:ext>
                  </a:extLst>
                </p:cNvPr>
                <p:cNvSpPr txBox="1"/>
                <p:nvPr/>
              </p:nvSpPr>
              <p:spPr>
                <a:xfrm>
                  <a:off x="123730" y="4904542"/>
                  <a:ext cx="3786189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P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ropagation paths affected by the metasurfaces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,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e.g.,</a:t>
                  </a:r>
                  <a:r>
                    <a: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 </a:t>
                  </a:r>
                  <a:endPara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TX -&gt; mts1 -&gt; … -&gt; mts </a:t>
                  </a:r>
                  <a:r>
                    <a:rPr kumimoji="0" lang="en-US" altLang="zh-CN" sz="1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i</a:t>
                  </a:r>
                  <a:r>
                    <a:rPr kumimoji="0" lang="en-US" altLang="zh-CN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rPr>
                    <a:t> -&gt; … -&gt; RX</a:t>
                  </a:r>
                </a:p>
              </p:txBody>
            </p:sp>
            <p:grpSp>
              <p:nvGrpSpPr>
                <p:cNvPr id="73" name="组合 72">
                  <a:extLst>
                    <a:ext uri="{FF2B5EF4-FFF2-40B4-BE49-F238E27FC236}">
                      <a16:creationId xmlns:a16="http://schemas.microsoft.com/office/drawing/2014/main" id="{D1788228-EE4D-3EBD-6B80-D48CD85CEDBD}"/>
                    </a:ext>
                  </a:extLst>
                </p:cNvPr>
                <p:cNvGrpSpPr/>
                <p:nvPr/>
              </p:nvGrpSpPr>
              <p:grpSpPr>
                <a:xfrm>
                  <a:off x="3991905" y="5185557"/>
                  <a:ext cx="3630244" cy="1549724"/>
                  <a:chOff x="664614" y="5365649"/>
                  <a:chExt cx="3630244" cy="1549724"/>
                </a:xfrm>
              </p:grpSpPr>
              <p:pic>
                <p:nvPicPr>
                  <p:cNvPr id="50" name="图片 49">
                    <a:extLst>
                      <a:ext uri="{FF2B5EF4-FFF2-40B4-BE49-F238E27FC236}">
                        <a16:creationId xmlns:a16="http://schemas.microsoft.com/office/drawing/2014/main" id="{819D0CA4-AAF3-F3FA-E582-80E16C81A9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04431" y="5365649"/>
                    <a:ext cx="722039" cy="733915"/>
                  </a:xfrm>
                  <a:prstGeom prst="rect">
                    <a:avLst/>
                  </a:prstGeom>
                </p:spPr>
              </p:pic>
              <p:pic>
                <p:nvPicPr>
                  <p:cNvPr id="51" name="图片 50">
                    <a:extLst>
                      <a:ext uri="{FF2B5EF4-FFF2-40B4-BE49-F238E27FC236}">
                        <a16:creationId xmlns:a16="http://schemas.microsoft.com/office/drawing/2014/main" id="{7DFC2964-7ECD-6570-7640-3D495FD938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alphaModFix amt="90000"/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 rot="18255332" flipH="1" flipV="1">
                    <a:off x="2086526" y="5847138"/>
                    <a:ext cx="833377" cy="424285"/>
                  </a:xfrm>
                  <a:prstGeom prst="rect">
                    <a:avLst/>
                  </a:prstGeom>
                </p:spPr>
              </p:pic>
              <p:pic>
                <p:nvPicPr>
                  <p:cNvPr id="52" name="图片 51" descr="形状&#10;&#10;低可信度描述已自动生成">
                    <a:extLst>
                      <a:ext uri="{FF2B5EF4-FFF2-40B4-BE49-F238E27FC236}">
                        <a16:creationId xmlns:a16="http://schemas.microsoft.com/office/drawing/2014/main" id="{9D33F7EF-53E9-4773-76B0-5E62FD0066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664614" y="5602920"/>
                    <a:ext cx="692468" cy="692468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文本框 53">
                        <a:extLst>
                          <a:ext uri="{FF2B5EF4-FFF2-40B4-BE49-F238E27FC236}">
                            <a16:creationId xmlns:a16="http://schemas.microsoft.com/office/drawing/2014/main" id="{5EEFCC67-B549-F6B8-1636-8A94FC62D7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03214" y="6151223"/>
                        <a:ext cx="1791644" cy="67120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zh-CN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ptos" panose="020B0004020202020204"/>
                            <a:ea typeface="宋体" panose="02010600030101010101" pitchFamily="2" charset="-122"/>
                            <a:cs typeface="+mn-cs"/>
                          </a:rPr>
                          <a:t>Optimal 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zh-CN" sz="1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ptos" panose="020B0004020202020204"/>
                            <a:ea typeface="宋体" panose="02010600030101010101" pitchFamily="2" charset="-122"/>
                            <a:cs typeface="+mn-cs"/>
                          </a:rPr>
                          <a:t>codeword: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𝑾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𝒂𝒑</m:t>
                                </m:r>
                              </m:sub>
                            </m:sSub>
                          </m:oMath>
                        </a14:m>
                        <a:endParaRPr kumimoji="0" lang="zh-CN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文本框 53">
                        <a:extLst>
                          <a:ext uri="{FF2B5EF4-FFF2-40B4-BE49-F238E27FC236}">
                            <a16:creationId xmlns:a16="http://schemas.microsoft.com/office/drawing/2014/main" id="{5EEFCC67-B549-F6B8-1636-8A94FC62D7D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03214" y="6151223"/>
                        <a:ext cx="1791644" cy="671209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l="-2381" t="-4545" b="-1181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5" name="矩形 54">
                    <a:extLst>
                      <a:ext uri="{FF2B5EF4-FFF2-40B4-BE49-F238E27FC236}">
                        <a16:creationId xmlns:a16="http://schemas.microsoft.com/office/drawing/2014/main" id="{8ED76E31-A4EC-C3F6-C80D-DC075EE634AF}"/>
                      </a:ext>
                    </a:extLst>
                  </p:cNvPr>
                  <p:cNvSpPr/>
                  <p:nvPr/>
                </p:nvSpPr>
                <p:spPr>
                  <a:xfrm>
                    <a:off x="1781976" y="6561407"/>
                    <a:ext cx="394607" cy="5715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0" name="文本框 59">
                    <a:extLst>
                      <a:ext uri="{FF2B5EF4-FFF2-40B4-BE49-F238E27FC236}">
                        <a16:creationId xmlns:a16="http://schemas.microsoft.com/office/drawing/2014/main" id="{6CB0889B-00F0-FE82-1645-7E2F6A714B14}"/>
                      </a:ext>
                    </a:extLst>
                  </p:cNvPr>
                  <p:cNvSpPr txBox="1"/>
                  <p:nvPr/>
                </p:nvSpPr>
                <p:spPr>
                  <a:xfrm>
                    <a:off x="1647977" y="6546041"/>
                    <a:ext cx="69192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/>
                        <a:ea typeface="宋体" panose="02010600030101010101" pitchFamily="2" charset="-122"/>
                        <a:cs typeface="+mn-cs"/>
                      </a:rPr>
                      <a:t>mts1</a:t>
                    </a: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0B00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cxnSp>
                <p:nvCxnSpPr>
                  <p:cNvPr id="65" name="直接箭头连接符 64">
                    <a:extLst>
                      <a:ext uri="{FF2B5EF4-FFF2-40B4-BE49-F238E27FC236}">
                        <a16:creationId xmlns:a16="http://schemas.microsoft.com/office/drawing/2014/main" id="{B677E2FF-C676-8B02-34F0-19B8AA2BD0DB}"/>
                      </a:ext>
                    </a:extLst>
                  </p:cNvPr>
                  <p:cNvCxnSpPr>
                    <a:cxnSpLocks/>
                    <a:endCxn id="60" idx="0"/>
                  </p:cNvCxnSpPr>
                  <p:nvPr/>
                </p:nvCxnSpPr>
                <p:spPr>
                  <a:xfrm flipH="1">
                    <a:off x="1993938" y="5780898"/>
                    <a:ext cx="769079" cy="76514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箭头连接符 67">
                    <a:extLst>
                      <a:ext uri="{FF2B5EF4-FFF2-40B4-BE49-F238E27FC236}">
                        <a16:creationId xmlns:a16="http://schemas.microsoft.com/office/drawing/2014/main" id="{5DEAA915-7E2B-EE62-6AD3-12B614EAAE32}"/>
                      </a:ext>
                    </a:extLst>
                  </p:cNvPr>
                  <p:cNvCxnSpPr>
                    <a:cxnSpLocks/>
                    <a:stCxn id="60" idx="0"/>
                  </p:cNvCxnSpPr>
                  <p:nvPr/>
                </p:nvCxnSpPr>
                <p:spPr>
                  <a:xfrm flipH="1" flipV="1">
                    <a:off x="1224456" y="5915725"/>
                    <a:ext cx="769482" cy="630316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5" name="直接箭头连接符 74">
                  <a:extLst>
                    <a:ext uri="{FF2B5EF4-FFF2-40B4-BE49-F238E27FC236}">
                      <a16:creationId xmlns:a16="http://schemas.microsoft.com/office/drawing/2014/main" id="{7CADDD4E-BC85-6BC5-3CBF-0425991B6684}"/>
                    </a:ext>
                  </a:extLst>
                </p:cNvPr>
                <p:cNvCxnSpPr>
                  <a:cxnSpLocks/>
                  <a:stCxn id="81" idx="2"/>
                </p:cNvCxnSpPr>
                <p:nvPr/>
              </p:nvCxnSpPr>
              <p:spPr>
                <a:xfrm flipH="1">
                  <a:off x="6951375" y="4397571"/>
                  <a:ext cx="2121106" cy="772620"/>
                </a:xfrm>
                <a:prstGeom prst="straightConnector1">
                  <a:avLst/>
                </a:prstGeom>
                <a:ln w="28575"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矩形 80">
                  <a:extLst>
                    <a:ext uri="{FF2B5EF4-FFF2-40B4-BE49-F238E27FC236}">
                      <a16:creationId xmlns:a16="http://schemas.microsoft.com/office/drawing/2014/main" id="{38E1B019-FBD0-F88B-60E7-3B325650D179}"/>
                    </a:ext>
                  </a:extLst>
                </p:cNvPr>
                <p:cNvSpPr/>
                <p:nvPr/>
              </p:nvSpPr>
              <p:spPr>
                <a:xfrm>
                  <a:off x="8800832" y="4028239"/>
                  <a:ext cx="543297" cy="369332"/>
                </a:xfrm>
                <a:prstGeom prst="rect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9769DB9F-7B33-7287-0CE0-11E4F880A03C}"/>
                  </a:ext>
                </a:extLst>
              </p:cNvPr>
              <p:cNvSpPr/>
              <p:nvPr/>
            </p:nvSpPr>
            <p:spPr>
              <a:xfrm>
                <a:off x="4020836" y="5182581"/>
                <a:ext cx="3701408" cy="155270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3042AB15-229C-3E78-40AF-9478178F3F39}"/>
                </a:ext>
              </a:extLst>
            </p:cNvPr>
            <p:cNvSpPr txBox="1"/>
            <p:nvPr/>
          </p:nvSpPr>
          <p:spPr>
            <a:xfrm>
              <a:off x="3959693" y="4612154"/>
              <a:ext cx="26741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Metasurface-affected channel: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D41DD82-9D0F-C8C0-35BF-B37D17EA728C}"/>
              </a:ext>
            </a:extLst>
          </p:cNvPr>
          <p:cNvGrpSpPr/>
          <p:nvPr/>
        </p:nvGrpSpPr>
        <p:grpSpPr>
          <a:xfrm>
            <a:off x="8020630" y="4028239"/>
            <a:ext cx="3895345" cy="2719242"/>
            <a:chOff x="8020630" y="4028239"/>
            <a:chExt cx="3895345" cy="2719242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11D7411-8E30-48CD-86D4-AB3B3F6C8EF4}"/>
                </a:ext>
              </a:extLst>
            </p:cNvPr>
            <p:cNvGrpSpPr/>
            <p:nvPr/>
          </p:nvGrpSpPr>
          <p:grpSpPr>
            <a:xfrm>
              <a:off x="8106693" y="4028239"/>
              <a:ext cx="3809282" cy="2719242"/>
              <a:chOff x="8106693" y="4028239"/>
              <a:chExt cx="3809282" cy="2719242"/>
            </a:xfrm>
          </p:grpSpPr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A67EBE11-1271-5C7C-1B69-88108773C7FE}"/>
                  </a:ext>
                </a:extLst>
              </p:cNvPr>
              <p:cNvGrpSpPr/>
              <p:nvPr/>
            </p:nvGrpSpPr>
            <p:grpSpPr>
              <a:xfrm>
                <a:off x="8231095" y="5388565"/>
                <a:ext cx="3684880" cy="1253775"/>
                <a:chOff x="8231095" y="5388565"/>
                <a:chExt cx="3684880" cy="1253775"/>
              </a:xfrm>
            </p:grpSpPr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ED4097A5-C554-5677-0536-692E001DDE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2454" y="5388565"/>
                  <a:ext cx="722039" cy="733915"/>
                </a:xfrm>
                <a:prstGeom prst="rect">
                  <a:avLst/>
                </a:prstGeom>
              </p:spPr>
            </p:pic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D6FC8C9E-21C4-DF98-EB58-7F12E9DAF1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alphaModFix amt="90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9601512" flipH="1" flipV="1">
                  <a:off x="9432049" y="5684801"/>
                  <a:ext cx="833377" cy="424285"/>
                </a:xfrm>
                <a:prstGeom prst="rect">
                  <a:avLst/>
                </a:prstGeom>
              </p:spPr>
            </p:pic>
            <p:pic>
              <p:nvPicPr>
                <p:cNvPr id="35" name="图片 34" descr="形状&#10;&#10;低可信度描述已自动生成">
                  <a:extLst>
                    <a:ext uri="{FF2B5EF4-FFF2-40B4-BE49-F238E27FC236}">
                      <a16:creationId xmlns:a16="http://schemas.microsoft.com/office/drawing/2014/main" id="{00A84F5B-B0C5-3D84-224A-1DF6CF94D3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31095" y="5949872"/>
                  <a:ext cx="692468" cy="69246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3CDDC25C-D514-85A7-D5F1-9182E5EA29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28252" y="6144347"/>
                      <a:ext cx="2687723" cy="3942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0B0004020202020204"/>
                          <a:ea typeface="宋体" panose="02010600030101010101" pitchFamily="2" charset="-122"/>
                          <a:cs typeface="+mn-cs"/>
                        </a:rPr>
                        <a:t>Optimal codeword: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𝑾</m:t>
                              </m:r>
                            </m:e>
                            <m:sub>
                              <m:r>
                                <a:rPr kumimoji="0" lang="en-US" altLang="zh-CN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𝒂𝒑</m:t>
                              </m:r>
                            </m:sub>
                          </m:sSub>
                        </m:oMath>
                      </a14:m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3CDDC25C-D514-85A7-D5F1-9182E5EA29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28252" y="6144347"/>
                      <a:ext cx="2687723" cy="394210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041" t="-6154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1" name="直接箭头连接符 60">
                  <a:extLst>
                    <a:ext uri="{FF2B5EF4-FFF2-40B4-BE49-F238E27FC236}">
                      <a16:creationId xmlns:a16="http://schemas.microsoft.com/office/drawing/2014/main" id="{73FF8BB1-470A-476F-4C4B-226C3C0103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84900" y="5776246"/>
                  <a:ext cx="1275411" cy="46735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" name="直接箭头连接符 76">
                <a:extLst>
                  <a:ext uri="{FF2B5EF4-FFF2-40B4-BE49-F238E27FC236}">
                    <a16:creationId xmlns:a16="http://schemas.microsoft.com/office/drawing/2014/main" id="{7063CA84-A055-E727-25B8-E5BA2E74E380}"/>
                  </a:ext>
                </a:extLst>
              </p:cNvPr>
              <p:cNvCxnSpPr>
                <a:cxnSpLocks/>
                <a:stCxn id="82" idx="2"/>
                <a:endCxn id="87" idx="0"/>
              </p:cNvCxnSpPr>
              <p:nvPr/>
            </p:nvCxnSpPr>
            <p:spPr>
              <a:xfrm>
                <a:off x="9710296" y="4397571"/>
                <a:ext cx="247101" cy="797210"/>
              </a:xfrm>
              <a:prstGeom prst="straightConnector1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9CB7CBA5-5814-2FEA-AD8C-064735F847B9}"/>
                  </a:ext>
                </a:extLst>
              </p:cNvPr>
              <p:cNvSpPr/>
              <p:nvPr/>
            </p:nvSpPr>
            <p:spPr>
              <a:xfrm>
                <a:off x="9438647" y="4028239"/>
                <a:ext cx="543297" cy="369332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5407B6E9-5789-05D8-B8F7-65ECE5B838DE}"/>
                  </a:ext>
                </a:extLst>
              </p:cNvPr>
              <p:cNvSpPr/>
              <p:nvPr/>
            </p:nvSpPr>
            <p:spPr>
              <a:xfrm>
                <a:off x="8106693" y="5194781"/>
                <a:ext cx="3701408" cy="1552700"/>
              </a:xfrm>
              <a:prstGeom prst="rect">
                <a:avLst/>
              </a:prstGeom>
              <a:noFill/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FD6F4F68-C952-234F-1B69-5800990AD1C1}"/>
                </a:ext>
              </a:extLst>
            </p:cNvPr>
            <p:cNvSpPr txBox="1"/>
            <p:nvPr/>
          </p:nvSpPr>
          <p:spPr>
            <a:xfrm>
              <a:off x="8020630" y="4857254"/>
              <a:ext cx="17246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Direct channel:</a:t>
              </a:r>
            </a:p>
          </p:txBody>
        </p:sp>
      </p:grpSp>
      <p:sp>
        <p:nvSpPr>
          <p:cNvPr id="97" name="矩形 96">
            <a:extLst>
              <a:ext uri="{FF2B5EF4-FFF2-40B4-BE49-F238E27FC236}">
                <a16:creationId xmlns:a16="http://schemas.microsoft.com/office/drawing/2014/main" id="{D75B39C1-4B5A-2747-F140-99F947FFEF7C}"/>
              </a:ext>
            </a:extLst>
          </p:cNvPr>
          <p:cNvSpPr/>
          <p:nvPr/>
        </p:nvSpPr>
        <p:spPr>
          <a:xfrm>
            <a:off x="7724408" y="2004759"/>
            <a:ext cx="1516148" cy="4302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8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40E58-27EE-2585-B357-8F1D73AF1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3E6E8B6-45A2-A2C0-3935-60D41C4A46C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Pipeline of our proposed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AutoMS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8FF94153-6F40-1537-8DDA-74D5F5CE14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4" y="1611926"/>
            <a:ext cx="12150206" cy="39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2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F7EF007-3C3E-3C62-A951-D53C14914B1B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Low-cost fabrication of metasurface</a:t>
            </a:r>
          </a:p>
        </p:txBody>
      </p:sp>
      <p:pic>
        <p:nvPicPr>
          <p:cNvPr id="6" name="Picture 4" descr="Do an amazing 3d floor plan rendering by Alexandralandia | Fiverr">
            <a:extLst>
              <a:ext uri="{FF2B5EF4-FFF2-40B4-BE49-F238E27FC236}">
                <a16:creationId xmlns:a16="http://schemas.microsoft.com/office/drawing/2014/main" id="{C88D61C2-4A1D-496B-7304-070C889B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82" y="1271674"/>
            <a:ext cx="4970222" cy="37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alon AD7200 Multi-Band Wi-Fi Router 1">
            <a:extLst>
              <a:ext uri="{FF2B5EF4-FFF2-40B4-BE49-F238E27FC236}">
                <a16:creationId xmlns:a16="http://schemas.microsoft.com/office/drawing/2014/main" id="{7207144E-CFEC-FA16-BF60-35DBFDD2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5828" y="2142706"/>
            <a:ext cx="471800" cy="3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0EA7DCE-1384-35E0-8FAC-5B95B8DBFEC3}"/>
              </a:ext>
            </a:extLst>
          </p:cNvPr>
          <p:cNvSpPr txBox="1"/>
          <p:nvPr/>
        </p:nvSpPr>
        <p:spPr>
          <a:xfrm>
            <a:off x="2280602" y="2206526"/>
            <a:ext cx="471800" cy="36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AP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8FFEC4A-BDDE-FEA5-1E02-11D9D55DE68B}"/>
              </a:ext>
            </a:extLst>
          </p:cNvPr>
          <p:cNvGrpSpPr/>
          <p:nvPr/>
        </p:nvGrpSpPr>
        <p:grpSpPr>
          <a:xfrm>
            <a:off x="759648" y="1735557"/>
            <a:ext cx="4422113" cy="1882210"/>
            <a:chOff x="938823" y="1775745"/>
            <a:chExt cx="4115151" cy="1751556"/>
          </a:xfrm>
        </p:grpSpPr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0EAF7A53-7E2F-2641-DF16-7644F53FA12B}"/>
                </a:ext>
              </a:extLst>
            </p:cNvPr>
            <p:cNvSpPr/>
            <p:nvPr/>
          </p:nvSpPr>
          <p:spPr>
            <a:xfrm rot="2379431" flipV="1">
              <a:off x="1194342" y="3042132"/>
              <a:ext cx="291390" cy="215805"/>
            </a:xfrm>
            <a:prstGeom prst="parallelogram">
              <a:avLst>
                <a:gd name="adj" fmla="val 4228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C6EB5541-23E0-EB80-6DAF-975FE900E710}"/>
                </a:ext>
              </a:extLst>
            </p:cNvPr>
            <p:cNvSpPr/>
            <p:nvPr/>
          </p:nvSpPr>
          <p:spPr>
            <a:xfrm rot="16200000" flipH="1">
              <a:off x="3030983" y="2043665"/>
              <a:ext cx="222025" cy="162047"/>
            </a:xfrm>
            <a:prstGeom prst="parallelogram">
              <a:avLst>
                <a:gd name="adj" fmla="val 4228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B34870E5-A34C-55A4-C1CC-578C9DF5D46B}"/>
                </a:ext>
              </a:extLst>
            </p:cNvPr>
            <p:cNvSpPr/>
            <p:nvPr/>
          </p:nvSpPr>
          <p:spPr>
            <a:xfrm rot="16200000" flipH="1" flipV="1">
              <a:off x="4625122" y="2097773"/>
              <a:ext cx="222025" cy="162047"/>
            </a:xfrm>
            <a:prstGeom prst="parallelogram">
              <a:avLst>
                <a:gd name="adj" fmla="val 42281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EB2EDF4-155E-CA5C-D334-9103FD6C34EB}"/>
                </a:ext>
              </a:extLst>
            </p:cNvPr>
            <p:cNvSpPr txBox="1"/>
            <p:nvPr/>
          </p:nvSpPr>
          <p:spPr>
            <a:xfrm rot="2404046">
              <a:off x="938823" y="3212248"/>
              <a:ext cx="544780" cy="31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MS1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FEB39EE-D0F7-2948-8E7E-4290238CC8F9}"/>
                </a:ext>
              </a:extLst>
            </p:cNvPr>
            <p:cNvSpPr txBox="1"/>
            <p:nvPr/>
          </p:nvSpPr>
          <p:spPr>
            <a:xfrm rot="20226912">
              <a:off x="2788582" y="1775745"/>
              <a:ext cx="544780" cy="31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MS2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CAE9E51-8FB9-C136-2730-4AE77264C677}"/>
                </a:ext>
              </a:extLst>
            </p:cNvPr>
            <p:cNvSpPr txBox="1"/>
            <p:nvPr/>
          </p:nvSpPr>
          <p:spPr>
            <a:xfrm rot="1394989">
              <a:off x="4509194" y="1856148"/>
              <a:ext cx="544780" cy="31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MS3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30F84EE6-5162-01C4-9C4A-A42B9F16034C}"/>
              </a:ext>
            </a:extLst>
          </p:cNvPr>
          <p:cNvSpPr txBox="1"/>
          <p:nvPr/>
        </p:nvSpPr>
        <p:spPr>
          <a:xfrm>
            <a:off x="638831" y="5324145"/>
            <a:ext cx="449283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Input: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3D model of the env.</a:t>
            </a:r>
          </a:p>
          <a:p>
            <a:pPr marL="342900" marR="0" lvl="0" indent="-34290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Collected RSS samples in the env.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1C69246-ECC5-70FF-0821-190F1A9E8835}"/>
              </a:ext>
            </a:extLst>
          </p:cNvPr>
          <p:cNvSpPr txBox="1"/>
          <p:nvPr/>
        </p:nvSpPr>
        <p:spPr>
          <a:xfrm>
            <a:off x="6050068" y="5355440"/>
            <a:ext cx="3378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Output: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1. Metasurfaces’ properties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289EE37-BC42-40E7-AB6B-62709C1E7EF2}"/>
              </a:ext>
            </a:extLst>
          </p:cNvPr>
          <p:cNvSpPr txBox="1"/>
          <p:nvPr/>
        </p:nvSpPr>
        <p:spPr>
          <a:xfrm>
            <a:off x="6050068" y="6054619"/>
            <a:ext cx="3670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2. Updated AP’s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CodeBook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0293D1C-0CCC-8DA9-DC33-A30A4E2A0415}"/>
              </a:ext>
            </a:extLst>
          </p:cNvPr>
          <p:cNvGrpSpPr/>
          <p:nvPr/>
        </p:nvGrpSpPr>
        <p:grpSpPr>
          <a:xfrm>
            <a:off x="5849061" y="1128014"/>
            <a:ext cx="6174210" cy="1739537"/>
            <a:chOff x="5849061" y="1128014"/>
            <a:chExt cx="6174210" cy="1739537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C071C2D-FAA8-ED6B-FAC4-0B9D18B0EA96}"/>
                </a:ext>
              </a:extLst>
            </p:cNvPr>
            <p:cNvGrpSpPr/>
            <p:nvPr/>
          </p:nvGrpSpPr>
          <p:grpSpPr>
            <a:xfrm>
              <a:off x="5876478" y="1269594"/>
              <a:ext cx="6146793" cy="1597957"/>
              <a:chOff x="5605397" y="358979"/>
              <a:chExt cx="8382021" cy="2179040"/>
            </a:xfrm>
          </p:grpSpPr>
          <p:pic>
            <p:nvPicPr>
              <p:cNvPr id="16" name="Picture 8">
                <a:extLst>
                  <a:ext uri="{FF2B5EF4-FFF2-40B4-BE49-F238E27FC236}">
                    <a16:creationId xmlns:a16="http://schemas.microsoft.com/office/drawing/2014/main" id="{D48C2EE6-441E-26EC-63EC-EB82B8FE81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733954" y="358979"/>
                <a:ext cx="3253464" cy="2179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5564E44A-2C43-4006-8643-E6CB7C4EE9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605397" y="596398"/>
                <a:ext cx="2615269" cy="1677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2CDF6F98-EB7E-C994-B5C2-C03AD40F85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265383" y="596400"/>
                <a:ext cx="2623930" cy="1677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64CEFEA-4346-4E72-B9FA-CDE07123BA11}"/>
                </a:ext>
              </a:extLst>
            </p:cNvPr>
            <p:cNvSpPr txBox="1"/>
            <p:nvPr/>
          </p:nvSpPr>
          <p:spPr>
            <a:xfrm>
              <a:off x="5849061" y="1128014"/>
              <a:ext cx="2994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Metasurfaces’ phase maps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4ABC0AE9-5732-6105-9D31-F2FB28361CC6}"/>
              </a:ext>
            </a:extLst>
          </p:cNvPr>
          <p:cNvGrpSpPr/>
          <p:nvPr/>
        </p:nvGrpSpPr>
        <p:grpSpPr>
          <a:xfrm>
            <a:off x="9391926" y="5171825"/>
            <a:ext cx="1453305" cy="1252511"/>
            <a:chOff x="9344815" y="5172535"/>
            <a:chExt cx="1453305" cy="1252511"/>
          </a:xfrm>
        </p:grpSpPr>
        <p:sp>
          <p:nvSpPr>
            <p:cNvPr id="39" name="左大括号 38">
              <a:extLst>
                <a:ext uri="{FF2B5EF4-FFF2-40B4-BE49-F238E27FC236}">
                  <a16:creationId xmlns:a16="http://schemas.microsoft.com/office/drawing/2014/main" id="{831322B0-1267-01FD-D2AF-95B1EC5F7507}"/>
                </a:ext>
              </a:extLst>
            </p:cNvPr>
            <p:cNvSpPr/>
            <p:nvPr/>
          </p:nvSpPr>
          <p:spPr>
            <a:xfrm>
              <a:off x="9344815" y="5325757"/>
              <a:ext cx="241053" cy="1099289"/>
            </a:xfrm>
            <a:prstGeom prst="leftBrace">
              <a:avLst>
                <a:gd name="adj1" fmla="val 67827"/>
                <a:gd name="adj2" fmla="val 50000"/>
              </a:avLst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8A21D07-AA35-0061-7F73-44DBFD9461F3}"/>
                </a:ext>
              </a:extLst>
            </p:cNvPr>
            <p:cNvSpPr txBox="1"/>
            <p:nvPr/>
          </p:nvSpPr>
          <p:spPr>
            <a:xfrm>
              <a:off x="9637406" y="5172535"/>
              <a:ext cx="1135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Number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4A49B93-8D62-A92C-6238-99ED650DB285}"/>
                </a:ext>
              </a:extLst>
            </p:cNvPr>
            <p:cNvSpPr txBox="1"/>
            <p:nvPr/>
          </p:nvSpPr>
          <p:spPr>
            <a:xfrm>
              <a:off x="9660052" y="5631921"/>
              <a:ext cx="1138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Position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8F94DE1-37D0-4E93-D071-DFA73EFF1589}"/>
              </a:ext>
            </a:extLst>
          </p:cNvPr>
          <p:cNvGrpSpPr/>
          <p:nvPr/>
        </p:nvGrpSpPr>
        <p:grpSpPr>
          <a:xfrm>
            <a:off x="5849061" y="3015724"/>
            <a:ext cx="5494709" cy="1963144"/>
            <a:chOff x="5849061" y="3015724"/>
            <a:chExt cx="5494709" cy="1963144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2490722B-7269-CA61-B757-F37E25825A77}"/>
                </a:ext>
              </a:extLst>
            </p:cNvPr>
            <p:cNvGrpSpPr/>
            <p:nvPr/>
          </p:nvGrpSpPr>
          <p:grpSpPr>
            <a:xfrm>
              <a:off x="6794082" y="3307538"/>
              <a:ext cx="4109737" cy="1671330"/>
              <a:chOff x="6853226" y="3287711"/>
              <a:chExt cx="4109737" cy="1671330"/>
            </a:xfrm>
          </p:grpSpPr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A2386ED0-C2EA-503A-2CD3-6DAF3721719C}"/>
                  </a:ext>
                </a:extLst>
              </p:cNvPr>
              <p:cNvGrpSpPr/>
              <p:nvPr/>
            </p:nvGrpSpPr>
            <p:grpSpPr>
              <a:xfrm>
                <a:off x="6853226" y="3287711"/>
                <a:ext cx="3646438" cy="1369272"/>
                <a:chOff x="6853226" y="3287711"/>
                <a:chExt cx="3646438" cy="1369272"/>
              </a:xfrm>
            </p:grpSpPr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C3A71DFA-13F2-0234-A7CB-20520FF6E9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63921" y="3408215"/>
                  <a:ext cx="1135743" cy="1154423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8E69FB5C-558F-F76A-7734-B2069F78BB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853226" y="3287711"/>
                  <a:ext cx="1497376" cy="1369272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3BDC7AFA-D6B7-C6AC-8D23-0FBDF4A4F2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alphaModFix amt="90000"/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8922525" flipH="1" flipV="1">
                  <a:off x="8684570" y="3926424"/>
                  <a:ext cx="1129914" cy="571548"/>
                </a:xfrm>
                <a:prstGeom prst="rect">
                  <a:avLst/>
                </a:prstGeom>
              </p:spPr>
            </p:pic>
          </p:grpSp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4A255AB0-8DBE-6EEE-BCA9-1D36F078BE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alphaModFix amt="90000"/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3465098" flipH="1" flipV="1">
                <a:off x="9833049" y="4061512"/>
                <a:ext cx="1129914" cy="571548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6918C005-F3AF-FFF6-92D1-1C6469DDA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alphaModFix amt="90000"/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7309101" flipH="1" flipV="1">
                <a:off x="9127166" y="4108310"/>
                <a:ext cx="1129914" cy="571548"/>
              </a:xfrm>
              <a:prstGeom prst="rect">
                <a:avLst/>
              </a:prstGeom>
            </p:spPr>
          </p:pic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28B12913-1AE1-E32C-AFF2-BB166D121409}"/>
                  </a:ext>
                </a:extLst>
              </p:cNvPr>
              <p:cNvSpPr txBox="1"/>
              <p:nvPr/>
            </p:nvSpPr>
            <p:spPr>
              <a:xfrm>
                <a:off x="9866399" y="4482523"/>
                <a:ext cx="381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0B0004020202020204"/>
                    <a:ea typeface="宋体" panose="02010600030101010101" pitchFamily="2" charset="-122"/>
                    <a:cs typeface="+mn-cs"/>
                  </a:rPr>
                  <a:t>…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A82612A-78E9-9E29-F964-3A00771989C6}"/>
                </a:ext>
              </a:extLst>
            </p:cNvPr>
            <p:cNvSpPr txBox="1"/>
            <p:nvPr/>
          </p:nvSpPr>
          <p:spPr>
            <a:xfrm>
              <a:off x="5849061" y="3015724"/>
              <a:ext cx="5494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New </a:t>
              </a:r>
              <a:r>
                <a:rPr kumimoji="0" lang="en-US" altLang="zh-CN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CodeBook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 that cooperates with </a:t>
              </a:r>
              <a:r>
                <a:rPr kumimoji="0" lang="en-US" altLang="zh-CN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/>
                  <a:ea typeface="宋体" panose="02010600030101010101" pitchFamily="2" charset="-122"/>
                  <a:cs typeface="+mn-cs"/>
                </a:rPr>
                <a:t>metasurfaces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657A111-7739-7720-91F1-CF931A10D47E}"/>
              </a:ext>
            </a:extLst>
          </p:cNvPr>
          <p:cNvSpPr txBox="1"/>
          <p:nvPr/>
        </p:nvSpPr>
        <p:spPr>
          <a:xfrm>
            <a:off x="9684517" y="6139753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宋体" panose="02010600030101010101" pitchFamily="2" charset="-122"/>
                <a:cs typeface="+mn-cs"/>
              </a:rPr>
              <a:t>Phase Map</a:t>
            </a:r>
          </a:p>
        </p:txBody>
      </p:sp>
    </p:spTree>
    <p:extLst>
      <p:ext uri="{BB962C8B-B14F-4D97-AF65-F5344CB8AC3E}">
        <p14:creationId xmlns:p14="http://schemas.microsoft.com/office/powerpoint/2010/main" val="25100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4CB52-9E9A-4035-B376-A24564FE3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830813E-1622-A7C8-38A3-5FFBE5811548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Pipeline of our proposed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AutoMS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822C70F7-2269-816D-CE2E-7F71D14FA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4" y="1611926"/>
            <a:ext cx="12150206" cy="3980825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B0E8BC6-AFAF-27B7-0260-2865FAB14EBF}"/>
              </a:ext>
            </a:extLst>
          </p:cNvPr>
          <p:cNvSpPr/>
          <p:nvPr/>
        </p:nvSpPr>
        <p:spPr>
          <a:xfrm>
            <a:off x="3440793" y="3245757"/>
            <a:ext cx="1415142" cy="986971"/>
          </a:xfrm>
          <a:prstGeom prst="roundRect">
            <a:avLst>
              <a:gd name="adj" fmla="val 7292"/>
            </a:avLst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60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ba5c36-b7cf-4793-bbc2-bd5b3a9f95ca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731</Words>
  <Application>Microsoft Office PowerPoint</Application>
  <PresentationFormat>宽屏</PresentationFormat>
  <Paragraphs>175</Paragraphs>
  <Slides>19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等线</vt:lpstr>
      <vt:lpstr>Aptos</vt:lpstr>
      <vt:lpstr>Aptos Display</vt:lpstr>
      <vt:lpstr>Arial</vt:lpstr>
      <vt:lpstr>Cambria Math</vt:lpstr>
      <vt:lpstr>Segoe UI</vt:lpstr>
      <vt:lpstr>Times New Roman</vt:lpstr>
      <vt:lpstr>office theme</vt:lpstr>
      <vt:lpstr>AutoMS: Automated Optimization of mmWave Coverage using Low-cost MetaSurface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Hao Pan</dc:creator>
  <cp:lastModifiedBy>Hao Pan</cp:lastModifiedBy>
  <cp:revision>11</cp:revision>
  <dcterms:created xsi:type="dcterms:W3CDTF">2024-10-30T06:51:44Z</dcterms:created>
  <dcterms:modified xsi:type="dcterms:W3CDTF">2024-11-05T03:06:53Z</dcterms:modified>
</cp:coreProperties>
</file>